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8" r:id="rId5"/>
    <p:sldId id="429" r:id="rId6"/>
    <p:sldId id="257" r:id="rId7"/>
    <p:sldId id="449" r:id="rId8"/>
    <p:sldId id="463" r:id="rId9"/>
    <p:sldId id="462" r:id="rId10"/>
    <p:sldId id="464" r:id="rId11"/>
    <p:sldId id="465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473" r:id="rId20"/>
    <p:sldId id="474" r:id="rId21"/>
    <p:sldId id="461" r:id="rId22"/>
    <p:sldId id="478" r:id="rId23"/>
    <p:sldId id="477" r:id="rId24"/>
    <p:sldId id="479" r:id="rId25"/>
    <p:sldId id="430" r:id="rId26"/>
    <p:sldId id="480" r:id="rId27"/>
    <p:sldId id="476" r:id="rId28"/>
    <p:sldId id="481" r:id="rId29"/>
    <p:sldId id="482" r:id="rId30"/>
  </p:sldIdLst>
  <p:sldSz cx="13439775" cy="7559675"/>
  <p:notesSz cx="6797675" cy="9926638"/>
  <p:defaultTextStyle>
    <a:defPPr>
      <a:defRPr lang="ko-KR"/>
    </a:defPPr>
    <a:lvl1pPr marL="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1pPr>
    <a:lvl2pPr marL="51275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2pPr>
    <a:lvl3pPr marL="102550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3pPr>
    <a:lvl4pPr marL="15382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4pPr>
    <a:lvl5pPr marL="205099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5pPr>
    <a:lvl6pPr marL="25637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6pPr>
    <a:lvl7pPr marL="307649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7pPr>
    <a:lvl8pPr marL="35892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8pPr>
    <a:lvl9pPr marL="4101998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D25A"/>
    <a:srgbClr val="2FC948"/>
    <a:srgbClr val="22D444"/>
    <a:srgbClr val="69E781"/>
    <a:srgbClr val="6599D9"/>
    <a:srgbClr val="548ED4"/>
    <a:srgbClr val="3378CB"/>
    <a:srgbClr val="2C67AE"/>
    <a:srgbClr val="265996"/>
    <a:srgbClr val="1F4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38" autoAdjust="0"/>
  </p:normalViewPr>
  <p:slideViewPr>
    <p:cSldViewPr snapToGrid="0">
      <p:cViewPr varScale="1">
        <p:scale>
          <a:sx n="94" d="100"/>
          <a:sy n="94" d="100"/>
        </p:scale>
        <p:origin x="108" y="138"/>
      </p:cViewPr>
      <p:guideLst>
        <p:guide orient="horz" pos="2381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CE1B-7726-44AB-B68E-C11CE166C321}" type="datetimeFigureOut">
              <a:rPr lang="ko-KR" altLang="en-US" smtClean="0"/>
              <a:pPr/>
              <a:t>2025-07-04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ECAE5-0202-457F-B7B5-C12BC9B75F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64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2025-07-04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17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1pPr>
    <a:lvl2pPr marL="51275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2pPr>
    <a:lvl3pPr marL="102550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3pPr>
    <a:lvl4pPr marL="15382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4pPr>
    <a:lvl5pPr marL="205099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5pPr>
    <a:lvl6pPr marL="25637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6pPr>
    <a:lvl7pPr marL="307649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7pPr>
    <a:lvl8pPr marL="35892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8pPr>
    <a:lvl9pPr marL="4101998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950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24E0C-500C-EAD7-7E25-E6C42FDA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A2E178-B92C-B9E4-4A68-A02ACF83C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40317B-5464-D795-5026-8C46D0090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51E8B-60AC-C8A3-4FD3-E2AE19E6E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35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FD54C-341C-ED94-FDF3-88F0CFFE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7A5571-09E3-05B7-B510-4B81B2F1F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C0A6F5-B36B-9BAA-C21C-348A5DDAF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FA875E-A983-0734-07EB-33A282D1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83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B8A55-2D6F-0ADD-C608-9995DDD35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BB3356-D4DC-5BFC-A2B8-D9812EF72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4D19C4-7A8C-0612-8DA4-7A1CA2B02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912BED-437A-3CE9-5A6C-7F119C9E1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66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0438-AD5E-1F78-D6F7-0F8210CCC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68C293-D574-5AB9-76D5-2DBBE30A5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01882D-8900-A232-947B-CFD84445C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6D8C9F-1230-A9D2-9669-F396F148A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838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21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A564B-544D-5E69-68BD-803FFE8E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E15EE6-7398-F7FF-A3A4-7CF64C2C9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FB1269-5899-FE6B-FAF4-1A1EBD32A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AA8E24-1E9E-7F1E-5223-40F3BFD02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33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21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66B8D-09E7-79AF-BF42-D0A756C3A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6BE35E-31DA-9913-F8FE-D45E37590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6C2572-DE4D-C313-D868-07E36BDF1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EF28AF-8C93-57E8-8F89-6121201F7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35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B3E29-2073-1215-3D58-FC1011FC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AC6E57-A6ED-DB29-28A2-02FC249E2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0D0593-2875-F1A0-C7C7-1EE9DFB66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E21AD-D69D-FDA6-C34A-9B27BB2B7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9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97594-81D0-6D4C-86BD-C0ACC51FE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2FA67B-9343-53FA-7262-AC681E44B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38BF50-7720-3B6A-9634-95B8C5F33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C54632-8B1F-A2F8-D45F-3AC0C20BD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9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89B9-1152-1897-8395-18C7D98F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1456D8-9159-4AF7-052E-E635B096C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611DB0-0451-59A2-5901-9E12E5E74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30BC3A-CB63-D9AF-68C0-5333FCC1A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60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5CE4-AAE5-6743-5919-295853FA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C9849A-B647-6625-4E38-88DCCAB89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4E13E3-1540-4A63-EDFF-1ACA31AD1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CA808F-2391-1343-1F46-BD32760CF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6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423DD-0C2D-FFE4-28CE-9328CF42F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2913C5-C95B-54B3-B70C-B0FE952F4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0523BC-41CF-6A48-E4B8-79B6A00BB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D1C7E-614E-2F01-CD06-75A03FF1D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176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FE3B-5347-3386-E391-F2D2F1EFD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90E508-5505-3171-E033-1529C0E38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2C99D2-B99B-2DF4-6934-7C3CDDC0F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225F9-C847-CED3-B44A-6C001CD3DE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9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D53B-3B8C-BC8B-D794-DCEF6FF9C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A312C-3E25-9B04-E045-C3B219209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79012A-E6FA-FA97-E631-79721E6B2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70F45-28C0-EC90-012C-9331BAED3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3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D02C3B-361A-4517-8F6D-EFA9AE2C620D}"/>
              </a:ext>
            </a:extLst>
          </p:cNvPr>
          <p:cNvGrpSpPr/>
          <p:nvPr userDrawn="1"/>
        </p:nvGrpSpPr>
        <p:grpSpPr>
          <a:xfrm>
            <a:off x="632" y="473"/>
            <a:ext cx="13439143" cy="7558730"/>
            <a:chOff x="632" y="473"/>
            <a:chExt cx="13439143" cy="755873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A4B96B9-BD2F-48C3-A585-B483E3F9F36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047"/>
            <a:stretch/>
          </p:blipFill>
          <p:spPr>
            <a:xfrm>
              <a:off x="632" y="473"/>
              <a:ext cx="4631024" cy="755873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30B2529-B998-4C41-A36F-3CFC01EC6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996" y="473"/>
              <a:ext cx="10077779" cy="7558730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EEFDD81-8223-412E-8947-1F27F3A2E4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7108252"/>
            <a:ext cx="13438096" cy="451424"/>
          </a:xfrm>
          <a:prstGeom prst="rect">
            <a:avLst/>
          </a:prstGeom>
        </p:spPr>
      </p:pic>
      <p:sp>
        <p:nvSpPr>
          <p:cNvPr id="24" name="부제목 2">
            <a:extLst>
              <a:ext uri="{FF2B5EF4-FFF2-40B4-BE49-F238E27FC236}">
                <a16:creationId xmlns:a16="http://schemas.microsoft.com/office/drawing/2014/main" id="{A179D298-FBC7-46AF-A0BD-A597D9020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310" y="3652823"/>
            <a:ext cx="7784305" cy="559062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="1">
                <a:solidFill>
                  <a:srgbClr val="0F3654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59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9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9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9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9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1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79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F77C064A-FE63-4A6D-9E3C-AC1D033C8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10" y="1714277"/>
            <a:ext cx="7784305" cy="1782474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719971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4800" b="1" kern="1200" cap="none" spc="0" dirty="0">
                <a:ln>
                  <a:noFill/>
                </a:ln>
                <a:solidFill>
                  <a:srgbClr val="0F3654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/>
              <a:t>마스터 제목 </a:t>
            </a:r>
            <a:br>
              <a:rPr lang="en-US" altLang="ko-KR"/>
            </a:br>
            <a:r>
              <a:rPr lang="ko-KR" altLang="en-US"/>
              <a:t>스타일 편집</a:t>
            </a:r>
          </a:p>
        </p:txBody>
      </p:sp>
      <p:pic>
        <p:nvPicPr>
          <p:cNvPr id="26" name="Picture 464" descr="Image result for AI">
            <a:extLst>
              <a:ext uri="{FF2B5EF4-FFF2-40B4-BE49-F238E27FC236}">
                <a16:creationId xmlns:a16="http://schemas.microsoft.com/office/drawing/2014/main" id="{600BF049-A0FE-4094-831D-5E7595358B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274" y="4415182"/>
            <a:ext cx="1237693" cy="82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1D25A08-FFF3-4CE3-92E4-489C479CD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16594"/>
          <a:stretch/>
        </p:blipFill>
        <p:spPr>
          <a:xfrm>
            <a:off x="4260511" y="4415182"/>
            <a:ext cx="1226701" cy="829924"/>
          </a:xfrm>
          <a:prstGeom prst="rect">
            <a:avLst/>
          </a:prstGeom>
        </p:spPr>
      </p:pic>
      <p:pic>
        <p:nvPicPr>
          <p:cNvPr id="28" name="Picture 470" descr="Image result for AGV cart  technology png&quot;">
            <a:extLst>
              <a:ext uri="{FF2B5EF4-FFF2-40B4-BE49-F238E27FC236}">
                <a16:creationId xmlns:a16="http://schemas.microsoft.com/office/drawing/2014/main" id="{EB998332-D9FA-44A3-B451-5E38AC8705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3" y="4415182"/>
            <a:ext cx="1447411" cy="8299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74" descr="Image result for robot operating system png">
            <a:extLst>
              <a:ext uri="{FF2B5EF4-FFF2-40B4-BE49-F238E27FC236}">
                <a16:creationId xmlns:a16="http://schemas.microsoft.com/office/drawing/2014/main" id="{F7C1CAF9-44F7-4A64-9930-5A297470CB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5311" y="4415182"/>
            <a:ext cx="1138420" cy="8299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2D26265B-A5ED-476C-BC98-0D366FF7E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91394" y="6660157"/>
            <a:ext cx="2981743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F3654"/>
                </a:solidFill>
              </a:defRPr>
            </a:lvl1pPr>
          </a:lstStyle>
          <a:p>
            <a:fld id="{A16E97B6-4AE8-4662-9599-1D74466BDCE5}" type="datetime1">
              <a:rPr lang="ko-KR" altLang="en-US" smtClean="0"/>
              <a:pPr/>
              <a:t>2025-07-04</a:t>
            </a:fld>
            <a:endParaRPr lang="ko-KR" altLang="en-US"/>
          </a:p>
        </p:txBody>
      </p:sp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F1392F20-527E-4224-A9CF-39CE2C5F6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91895" y="6089650"/>
            <a:ext cx="2981744" cy="465138"/>
          </a:xfrm>
        </p:spPr>
        <p:txBody>
          <a:bodyPr anchor="ctr">
            <a:noAutofit/>
          </a:bodyPr>
          <a:lstStyle>
            <a:lvl1pPr marL="0" indent="0" algn="r">
              <a:buNone/>
              <a:defRPr lang="ko-KR" altLang="en-US" sz="1400" b="1" kern="1200" dirty="0" smtClean="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359986" indent="0">
              <a:buNone/>
              <a:defRPr/>
            </a:lvl2pPr>
            <a:lvl3pPr marL="719971" indent="0">
              <a:buNone/>
              <a:defRPr/>
            </a:lvl3pPr>
            <a:lvl4pPr marL="1079957" indent="0">
              <a:buNone/>
              <a:defRPr/>
            </a:lvl4pPr>
            <a:lvl5pPr marL="1439942" indent="0">
              <a:buNone/>
              <a:defRPr/>
            </a:lvl5pPr>
          </a:lstStyle>
          <a:p>
            <a:pPr lvl="0"/>
            <a:r>
              <a:rPr lang="ko-KR" altLang="en-US"/>
              <a:t>마스터 텍스트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11874BA-D333-4449-8633-F196F1A9346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877" y="6089854"/>
            <a:ext cx="3322655" cy="9303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9C6E083-5947-4F44-9E04-38E2A3C9ED7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7" y="132980"/>
            <a:ext cx="2561910" cy="8129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6176795" y="467469"/>
            <a:ext cx="7060185" cy="1259946"/>
          </a:xfrm>
        </p:spPr>
        <p:txBody>
          <a:bodyPr>
            <a:normAutofit/>
          </a:bodyPr>
          <a:lstStyle>
            <a:lvl1pPr algn="ctr">
              <a:defRPr sz="3600" b="1" cap="none" spc="0">
                <a:ln>
                  <a:noFill/>
                </a:ln>
                <a:solidFill>
                  <a:srgbClr val="0F3654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77153" y="2051646"/>
            <a:ext cx="7059827" cy="5256583"/>
          </a:xfrm>
        </p:spPr>
        <p:txBody>
          <a:bodyPr>
            <a:normAutofit/>
          </a:bodyPr>
          <a:lstStyle>
            <a:lvl1pPr>
              <a:defRPr lang="ko-KR" altLang="en-US" sz="2800" b="0" kern="1200" cap="none" spc="0" dirty="0" smtClean="0">
                <a:ln>
                  <a:noFill/>
                </a:ln>
                <a:solidFill>
                  <a:srgbClr val="0F3654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>
              <a:defRPr lang="ko-KR" altLang="en-US" sz="2400" b="0" kern="1200" cap="none" spc="0" dirty="0" smtClean="0">
                <a:ln>
                  <a:noFill/>
                </a:ln>
                <a:solidFill>
                  <a:srgbClr val="0F3654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>
              <a:defRPr lang="ko-KR" altLang="en-US" sz="2000" b="0" kern="1200" cap="none" spc="0" dirty="0" smtClean="0">
                <a:ln>
                  <a:noFill/>
                </a:ln>
                <a:solidFill>
                  <a:srgbClr val="0F3654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>
              <a:defRPr lang="ko-KR" altLang="en-US" sz="1800" b="0" kern="1200" cap="none" spc="0" dirty="0" smtClean="0">
                <a:ln>
                  <a:noFill/>
                </a:ln>
                <a:solidFill>
                  <a:srgbClr val="0F3654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>
              <a:defRPr lang="ko-KR" altLang="en-US" sz="1600" b="0" kern="1200" cap="none" spc="0" dirty="0">
                <a:ln>
                  <a:noFill/>
                </a:ln>
                <a:solidFill>
                  <a:srgbClr val="0F3654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4B2A9-7DFA-4E44-90B7-A07E8762C1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"/>
            <a:ext cx="5135711" cy="7558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32FF223E-F80D-4813-9AAE-EC68D84587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9" b="25981"/>
          <a:stretch/>
        </p:blipFill>
        <p:spPr>
          <a:xfrm>
            <a:off x="842" y="473"/>
            <a:ext cx="6142270" cy="55948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B7F40E-FBD3-4E56-87A0-0C5FE98D7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3738317"/>
            <a:ext cx="13438096" cy="38213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F2D873-697C-4783-A0FF-9FFA23302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2" t="25405" r="30785" b="58636"/>
          <a:stretch/>
        </p:blipFill>
        <p:spPr>
          <a:xfrm>
            <a:off x="4832629" y="1920674"/>
            <a:ext cx="3774517" cy="1206374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B32E2365-02DE-4C36-9317-54D64068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1259946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sz="quarter" idx="10"/>
          </p:nvPr>
        </p:nvSpPr>
        <p:spPr>
          <a:xfrm>
            <a:off x="369170" y="1116014"/>
            <a:ext cx="12505874" cy="626427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F3654"/>
                </a:solidFill>
              </a:defRPr>
            </a:lvl1pPr>
            <a:lvl2pPr>
              <a:defRPr sz="2400" b="1">
                <a:solidFill>
                  <a:srgbClr val="0F3654"/>
                </a:solidFill>
              </a:defRPr>
            </a:lvl2pPr>
            <a:lvl3pPr>
              <a:defRPr sz="2000" b="1">
                <a:solidFill>
                  <a:srgbClr val="0F3654"/>
                </a:solidFill>
              </a:defRPr>
            </a:lvl3pPr>
            <a:lvl4pPr>
              <a:defRPr sz="1800" b="1">
                <a:solidFill>
                  <a:srgbClr val="0F3654"/>
                </a:solidFill>
              </a:defRPr>
            </a:lvl4pPr>
            <a:lvl5pPr>
              <a:defRPr sz="1800" b="1">
                <a:solidFill>
                  <a:srgbClr val="0F3654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" y="1967"/>
            <a:ext cx="13438096" cy="965837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969767" y="7007225"/>
            <a:ext cx="908146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7F17-038C-40F9-AA0A-59A28F5119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2E4045-EB08-48FA-8038-155877BD0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4" b="86356"/>
          <a:stretch/>
        </p:blipFill>
        <p:spPr>
          <a:xfrm>
            <a:off x="11256391" y="478"/>
            <a:ext cx="2182546" cy="103129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71989" y="302738"/>
            <a:ext cx="12095798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1989" y="1763926"/>
            <a:ext cx="12095798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23923" y="7007225"/>
            <a:ext cx="302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C98A-7043-4716-8FF2-1EB23C9AA3F0}" type="datetime1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451989" y="7007225"/>
            <a:ext cx="4535799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92652" y="7007225"/>
            <a:ext cx="302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7F17-038C-40F9-AA0A-59A28F51199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</p:sldLayoutIdLst>
  <p:hf hdr="0" ftr="0"/>
  <p:txStyles>
    <p:titleStyle>
      <a:lvl1pPr algn="ctr" defTabSz="960090" rtl="0" eaLnBrk="1" latinLnBrk="1" hangingPunct="1">
        <a:spcBef>
          <a:spcPct val="0"/>
        </a:spcBef>
        <a:buNone/>
        <a:defRPr sz="46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34" indent="-360034" algn="l" defTabSz="960090" rtl="0" eaLnBrk="1" latinLnBrk="1" hangingPunct="1">
        <a:spcBef>
          <a:spcPct val="20000"/>
        </a:spcBef>
        <a:buFont typeface="Arial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780073" indent="-300028" algn="l" defTabSz="960090" rtl="0" eaLnBrk="1" latinLnBrk="1" hangingPunct="1">
        <a:spcBef>
          <a:spcPct val="20000"/>
        </a:spcBef>
        <a:buFont typeface="Arial" pitchFamily="34" charset="0"/>
        <a:buChar char="–"/>
        <a:defRPr sz="294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12" indent="-240022" algn="l" defTabSz="960090" rtl="0" eaLnBrk="1" latinLnBrk="1" hangingPunct="1">
        <a:spcBef>
          <a:spcPct val="20000"/>
        </a:spcBef>
        <a:buFont typeface="Arial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680157" indent="-240022" algn="l" defTabSz="96009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01" indent="-240022" algn="l" defTabSz="960090" rtl="0" eaLnBrk="1" latinLnBrk="1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40246" indent="-240022" algn="l" defTabSz="960090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0290" indent="-240022" algn="l" defTabSz="960090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35" indent="-240022" algn="l" defTabSz="960090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80380" indent="-240022" algn="l" defTabSz="960090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6009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45" algn="l" defTabSz="96009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090" algn="l" defTabSz="96009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34" algn="l" defTabSz="96009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9" algn="l" defTabSz="96009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223" algn="l" defTabSz="96009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268" algn="l" defTabSz="96009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313" algn="l" defTabSz="96009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358" algn="l" defTabSz="96009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microsoft.com/office/2007/relationships/hdphoto" Target="../media/hdphoto10.wdp"/><Relationship Id="rId4" Type="http://schemas.openxmlformats.org/officeDocument/2006/relationships/image" Target="../media/image62.png"/><Relationship Id="rId9" Type="http://schemas.microsoft.com/office/2007/relationships/hdphoto" Target="../media/hdphoto12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microsoft.com/office/2007/relationships/hdphoto" Target="../media/hdphoto6.wdp"/><Relationship Id="rId2" Type="http://schemas.openxmlformats.org/officeDocument/2006/relationships/notesSlide" Target="../notesSlides/notesSlide5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09198A5-C663-4773-A19A-74F00C164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315" y="3546670"/>
            <a:ext cx="7784305" cy="466333"/>
          </a:xfrm>
        </p:spPr>
        <p:txBody>
          <a:bodyPr>
            <a:normAutofit fontScale="92500"/>
          </a:bodyPr>
          <a:lstStyle/>
          <a:p>
            <a:r>
              <a:rPr lang="en-US" altLang="ko-KR" sz="2000" dirty="0">
                <a:solidFill>
                  <a:srgbClr val="17527F"/>
                </a:solidFill>
              </a:rPr>
              <a:t>Digital Twin-Based Intelligent Security Quadruped Walking Robot</a:t>
            </a:r>
            <a:endParaRPr lang="ko-KR" altLang="ko-KR" sz="2000" dirty="0">
              <a:solidFill>
                <a:srgbClr val="17527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BF5640-8434-4E32-954F-7169B904B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315" y="2560513"/>
            <a:ext cx="10834963" cy="1339199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디지털 트윈 기반 지능형 방범 </a:t>
            </a:r>
            <a:r>
              <a:rPr lang="en-US" altLang="ko-KR" sz="4000" dirty="0"/>
              <a:t>4</a:t>
            </a:r>
            <a:r>
              <a:rPr lang="ko-KR" altLang="en-US" sz="4000" dirty="0"/>
              <a:t>족 보행 로봇</a:t>
            </a:r>
            <a:endParaRPr lang="ko-KR" altLang="en-US" sz="8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E12276-486C-74CD-F9FC-039C43B2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7" y="4204736"/>
            <a:ext cx="6306430" cy="1362265"/>
          </a:xfrm>
          <a:prstGeom prst="rect">
            <a:avLst/>
          </a:prstGeom>
        </p:spPr>
      </p:pic>
      <p:sp>
        <p:nvSpPr>
          <p:cNvPr id="4" name="부제목 2">
            <a:extLst>
              <a:ext uri="{FF2B5EF4-FFF2-40B4-BE49-F238E27FC236}">
                <a16:creationId xmlns:a16="http://schemas.microsoft.com/office/drawing/2014/main" id="{DA49CC79-D96F-AFF9-424C-18487777ED53}"/>
              </a:ext>
            </a:extLst>
          </p:cNvPr>
          <p:cNvSpPr txBox="1">
            <a:spLocks/>
          </p:cNvSpPr>
          <p:nvPr/>
        </p:nvSpPr>
        <p:spPr>
          <a:xfrm>
            <a:off x="9875754" y="6022894"/>
            <a:ext cx="3393205" cy="102814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6009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0F3654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59986" indent="0" algn="ctr" defTabSz="960090" rtl="0" eaLnBrk="1" latinLnBrk="1" hangingPunct="1">
              <a:spcBef>
                <a:spcPct val="20000"/>
              </a:spcBef>
              <a:buFont typeface="Arial" pitchFamily="34" charset="0"/>
              <a:buNone/>
              <a:defRPr sz="29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19971" indent="0" algn="ctr" defTabSz="960090" rtl="0" eaLnBrk="1" latinLnBrk="1" hangingPunct="1">
              <a:spcBef>
                <a:spcPct val="20000"/>
              </a:spcBef>
              <a:buFont typeface="Arial" pitchFamily="34" charset="0"/>
              <a:buNone/>
              <a:defRPr sz="25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9956" indent="0" algn="ctr" defTabSz="960090" rtl="0" eaLnBrk="1" latinLnBrk="1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39942" indent="0" algn="ctr" defTabSz="960090" rtl="0" eaLnBrk="1" latinLnBrk="1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99927" indent="0" algn="ctr" defTabSz="960090" rtl="0" eaLnBrk="1" latinLnBrk="1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59913" indent="0" algn="ctr" defTabSz="960090" rtl="0" eaLnBrk="1" latinLnBrk="1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19899" indent="0" algn="ctr" defTabSz="960090" rtl="0" eaLnBrk="1" latinLnBrk="1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79884" indent="0" algn="ctr" defTabSz="960090" rtl="0" eaLnBrk="1" latinLnBrk="1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Team.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</a:rPr>
              <a:t>가디언즈</a:t>
            </a:r>
            <a:endParaRPr lang="ko-KR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E4C7F-C37D-D15B-398A-2E50C29E0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E16C3-EB5C-AB90-61CE-DEF5DD8C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54D4BB91-4D8F-719B-8F1A-1812C2F6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연구의 목표 </a:t>
            </a:r>
            <a:r>
              <a:rPr lang="en-US" altLang="ko-KR" dirty="0"/>
              <a:t>– </a:t>
            </a:r>
            <a:r>
              <a:rPr lang="ko-KR" altLang="en-US" dirty="0"/>
              <a:t>시스템 구성도</a:t>
            </a:r>
          </a:p>
        </p:txBody>
      </p:sp>
      <p:pic>
        <p:nvPicPr>
          <p:cNvPr id="6145" name="_x243046304">
            <a:extLst>
              <a:ext uri="{FF2B5EF4-FFF2-40B4-BE49-F238E27FC236}">
                <a16:creationId xmlns:a16="http://schemas.microsoft.com/office/drawing/2014/main" id="{FDC23E78-AFB7-7A13-91D5-29FDB1A4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02" y="1195894"/>
            <a:ext cx="7387770" cy="60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60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89EFA-189A-734A-310E-6BF6863F3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15EA9B-DBE9-C257-09BC-616206336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A0376C41-62B4-B524-2396-9FAD6E8D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연구의 내용</a:t>
            </a:r>
          </a:p>
        </p:txBody>
      </p:sp>
      <p:sp>
        <p:nvSpPr>
          <p:cNvPr id="9" name="Google Shape;815;p25">
            <a:extLst>
              <a:ext uri="{FF2B5EF4-FFF2-40B4-BE49-F238E27FC236}">
                <a16:creationId xmlns:a16="http://schemas.microsoft.com/office/drawing/2014/main" id="{58DDEBB7-710F-66F3-84D3-86CF34C17506}"/>
              </a:ext>
            </a:extLst>
          </p:cNvPr>
          <p:cNvSpPr txBox="1"/>
          <p:nvPr/>
        </p:nvSpPr>
        <p:spPr>
          <a:xfrm>
            <a:off x="1870827" y="5076808"/>
            <a:ext cx="1575502" cy="138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Fira Sans Extra Condensed Medium"/>
                <a:sym typeface="Fira Sans Extra Condensed Medium"/>
              </a:rPr>
              <a:t>지능형 방범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Fira Sans Extra Condensed Medium"/>
                <a:sym typeface="Fira Sans Extra Condensed Medium"/>
              </a:rPr>
            </a:br>
            <a: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Fira Sans Extra Condensed Medium"/>
                <a:sym typeface="Fira Sans Extra Condensed Medium"/>
              </a:rPr>
              <a:t>4</a:t>
            </a: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Fira Sans Extra Condensed Medium"/>
                <a:sym typeface="Fira Sans Extra Condensed Medium"/>
              </a:rPr>
              <a:t>족 보행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Fira Sans Extra Condensed Medium"/>
                <a:sym typeface="Fira Sans Extra Condensed Medium"/>
              </a:rPr>
            </a:b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Fira Sans Extra Condensed Medium"/>
                <a:sym typeface="Fira Sans Extra Condensed Medium"/>
              </a:rPr>
              <a:t>로봇 개발</a:t>
            </a:r>
            <a:endParaRPr sz="2000" dirty="0">
              <a:solidFill>
                <a:srgbClr val="43434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822;p25">
            <a:extLst>
              <a:ext uri="{FF2B5EF4-FFF2-40B4-BE49-F238E27FC236}">
                <a16:creationId xmlns:a16="http://schemas.microsoft.com/office/drawing/2014/main" id="{BDABF38D-F158-E49A-75C0-FA7BFFFE9095}"/>
              </a:ext>
            </a:extLst>
          </p:cNvPr>
          <p:cNvSpPr txBox="1"/>
          <p:nvPr/>
        </p:nvSpPr>
        <p:spPr>
          <a:xfrm>
            <a:off x="4898515" y="5076807"/>
            <a:ext cx="1934286" cy="168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안면 인식을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</a:b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이용한 실종자 탐색 시스템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</a:b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구축</a:t>
            </a:r>
            <a:endParaRPr sz="2000" dirty="0">
              <a:solidFill>
                <a:srgbClr val="434343"/>
              </a:solidFill>
              <a:latin typeface="휴먼모음T" panose="02030504000101010101" pitchFamily="18" charset="-127"/>
              <a:ea typeface="휴먼모음T" panose="02030504000101010101" pitchFamily="18" charset="-127"/>
              <a:sym typeface="Fira Sans Extra Condensed Medium"/>
            </a:endParaRPr>
          </a:p>
        </p:txBody>
      </p:sp>
      <p:sp>
        <p:nvSpPr>
          <p:cNvPr id="22" name="Google Shape;827;p25">
            <a:extLst>
              <a:ext uri="{FF2B5EF4-FFF2-40B4-BE49-F238E27FC236}">
                <a16:creationId xmlns:a16="http://schemas.microsoft.com/office/drawing/2014/main" id="{975D7745-B320-694C-AA74-053FE7EF56AB}"/>
              </a:ext>
            </a:extLst>
          </p:cNvPr>
          <p:cNvSpPr txBox="1"/>
          <p:nvPr/>
        </p:nvSpPr>
        <p:spPr>
          <a:xfrm>
            <a:off x="9872212" y="2206171"/>
            <a:ext cx="1634587" cy="101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통합 보안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</a:b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솔루션 개발</a:t>
            </a:r>
            <a:endParaRPr sz="2000" dirty="0">
              <a:solidFill>
                <a:srgbClr val="434343"/>
              </a:solidFill>
              <a:latin typeface="휴먼모음T" panose="02030504000101010101" pitchFamily="18" charset="-127"/>
              <a:ea typeface="휴먼모음T" panose="02030504000101010101" pitchFamily="18" charset="-127"/>
              <a:sym typeface="Fira Sans Extra Condensed Medium"/>
            </a:endParaRPr>
          </a:p>
        </p:txBody>
      </p:sp>
      <p:sp>
        <p:nvSpPr>
          <p:cNvPr id="28" name="Google Shape;833;p25">
            <a:extLst>
              <a:ext uri="{FF2B5EF4-FFF2-40B4-BE49-F238E27FC236}">
                <a16:creationId xmlns:a16="http://schemas.microsoft.com/office/drawing/2014/main" id="{4ACDE669-5A99-758D-9673-E7290A8C910C}"/>
              </a:ext>
            </a:extLst>
          </p:cNvPr>
          <p:cNvSpPr txBox="1"/>
          <p:nvPr/>
        </p:nvSpPr>
        <p:spPr>
          <a:xfrm>
            <a:off x="3346283" y="2087334"/>
            <a:ext cx="1862654" cy="114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군증</a:t>
            </a: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 감응형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</a:b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회피 알고리즘 개발</a:t>
            </a:r>
            <a:endParaRPr sz="2000" dirty="0">
              <a:solidFill>
                <a:srgbClr val="434343"/>
              </a:solidFill>
              <a:latin typeface="휴먼모음T" panose="02030504000101010101" pitchFamily="18" charset="-127"/>
              <a:ea typeface="휴먼모음T" panose="02030504000101010101" pitchFamily="18" charset="-127"/>
              <a:sym typeface="Fira Sans Extra Condensed Medium"/>
            </a:endParaRPr>
          </a:p>
        </p:txBody>
      </p:sp>
      <p:sp>
        <p:nvSpPr>
          <p:cNvPr id="37" name="Google Shape;822;p25">
            <a:extLst>
              <a:ext uri="{FF2B5EF4-FFF2-40B4-BE49-F238E27FC236}">
                <a16:creationId xmlns:a16="http://schemas.microsoft.com/office/drawing/2014/main" id="{E559D0FF-B2CD-9C21-C004-2967FFA7B8AC}"/>
              </a:ext>
            </a:extLst>
          </p:cNvPr>
          <p:cNvSpPr txBox="1"/>
          <p:nvPr/>
        </p:nvSpPr>
        <p:spPr>
          <a:xfrm>
            <a:off x="7975065" y="5076806"/>
            <a:ext cx="2215369" cy="1387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디지털 트윈 기반 통합 모니터링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</a:b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시스템 구축</a:t>
            </a:r>
            <a:endParaRPr sz="2000" dirty="0">
              <a:solidFill>
                <a:srgbClr val="434343"/>
              </a:solidFill>
              <a:latin typeface="휴먼모음T" panose="02030504000101010101" pitchFamily="18" charset="-127"/>
              <a:ea typeface="휴먼모음T" panose="02030504000101010101" pitchFamily="18" charset="-127"/>
              <a:sym typeface="Fira Sans Extra Condensed Medium"/>
            </a:endParaRPr>
          </a:p>
        </p:txBody>
      </p:sp>
      <p:sp>
        <p:nvSpPr>
          <p:cNvPr id="3" name="Google Shape;810;p25">
            <a:extLst>
              <a:ext uri="{FF2B5EF4-FFF2-40B4-BE49-F238E27FC236}">
                <a16:creationId xmlns:a16="http://schemas.microsoft.com/office/drawing/2014/main" id="{C85E6D54-05CE-C6F9-A6A4-5AB87C08CF44}"/>
              </a:ext>
            </a:extLst>
          </p:cNvPr>
          <p:cNvSpPr/>
          <p:nvPr/>
        </p:nvSpPr>
        <p:spPr>
          <a:xfrm>
            <a:off x="3985064" y="3962591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1;p25">
            <a:extLst>
              <a:ext uri="{FF2B5EF4-FFF2-40B4-BE49-F238E27FC236}">
                <a16:creationId xmlns:a16="http://schemas.microsoft.com/office/drawing/2014/main" id="{659831C8-C0BE-D0B2-77E9-5C394091D274}"/>
              </a:ext>
            </a:extLst>
          </p:cNvPr>
          <p:cNvSpPr/>
          <p:nvPr/>
        </p:nvSpPr>
        <p:spPr>
          <a:xfrm>
            <a:off x="4198611" y="4332062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13;p25">
            <a:extLst>
              <a:ext uri="{FF2B5EF4-FFF2-40B4-BE49-F238E27FC236}">
                <a16:creationId xmlns:a16="http://schemas.microsoft.com/office/drawing/2014/main" id="{2C213D21-54B9-9619-3604-D45E7CBA3BB1}"/>
              </a:ext>
            </a:extLst>
          </p:cNvPr>
          <p:cNvSpPr/>
          <p:nvPr/>
        </p:nvSpPr>
        <p:spPr>
          <a:xfrm>
            <a:off x="1824446" y="3397762"/>
            <a:ext cx="1724811" cy="1499157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146" y="1"/>
                </a:moveTo>
                <a:cubicBezTo>
                  <a:pt x="15491" y="1"/>
                  <a:pt x="14908" y="346"/>
                  <a:pt x="14586" y="906"/>
                </a:cubicBezTo>
                <a:lnTo>
                  <a:pt x="322" y="25599"/>
                </a:lnTo>
                <a:cubicBezTo>
                  <a:pt x="1" y="26159"/>
                  <a:pt x="1" y="26838"/>
                  <a:pt x="322" y="27397"/>
                </a:cubicBezTo>
                <a:lnTo>
                  <a:pt x="14586" y="52091"/>
                </a:lnTo>
                <a:cubicBezTo>
                  <a:pt x="14908" y="52650"/>
                  <a:pt x="15491" y="52996"/>
                  <a:pt x="16146" y="52996"/>
                </a:cubicBezTo>
                <a:lnTo>
                  <a:pt x="44649" y="52996"/>
                </a:lnTo>
                <a:cubicBezTo>
                  <a:pt x="45304" y="52996"/>
                  <a:pt x="45888" y="52650"/>
                  <a:pt x="46209" y="52091"/>
                </a:cubicBezTo>
                <a:lnTo>
                  <a:pt x="60473" y="27397"/>
                </a:lnTo>
                <a:cubicBezTo>
                  <a:pt x="60973" y="26540"/>
                  <a:pt x="60675" y="25433"/>
                  <a:pt x="59818" y="24933"/>
                </a:cubicBezTo>
                <a:cubicBezTo>
                  <a:pt x="59532" y="24772"/>
                  <a:pt x="59222" y="24695"/>
                  <a:pt x="58917" y="24695"/>
                </a:cubicBezTo>
                <a:cubicBezTo>
                  <a:pt x="58293" y="24695"/>
                  <a:pt x="57689" y="25016"/>
                  <a:pt x="57353" y="25599"/>
                </a:cubicBezTo>
                <a:lnTo>
                  <a:pt x="43614" y="49388"/>
                </a:lnTo>
                <a:lnTo>
                  <a:pt x="17182" y="49388"/>
                </a:lnTo>
                <a:lnTo>
                  <a:pt x="3966" y="26492"/>
                </a:lnTo>
                <a:lnTo>
                  <a:pt x="17182" y="3597"/>
                </a:lnTo>
                <a:lnTo>
                  <a:pt x="43614" y="3597"/>
                </a:lnTo>
                <a:lnTo>
                  <a:pt x="53579" y="20861"/>
                </a:lnTo>
                <a:cubicBezTo>
                  <a:pt x="53915" y="21444"/>
                  <a:pt x="54519" y="21765"/>
                  <a:pt x="55143" y="21765"/>
                </a:cubicBezTo>
                <a:cubicBezTo>
                  <a:pt x="55448" y="21765"/>
                  <a:pt x="55758" y="21688"/>
                  <a:pt x="56044" y="21527"/>
                </a:cubicBezTo>
                <a:cubicBezTo>
                  <a:pt x="56901" y="21027"/>
                  <a:pt x="57199" y="19920"/>
                  <a:pt x="56699" y="19063"/>
                </a:cubicBezTo>
                <a:lnTo>
                  <a:pt x="46209" y="906"/>
                </a:lnTo>
                <a:cubicBezTo>
                  <a:pt x="45888" y="346"/>
                  <a:pt x="45304" y="1"/>
                  <a:pt x="44649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14;p25">
            <a:extLst>
              <a:ext uri="{FF2B5EF4-FFF2-40B4-BE49-F238E27FC236}">
                <a16:creationId xmlns:a16="http://schemas.microsoft.com/office/drawing/2014/main" id="{9E05ABF0-EF7D-5FC9-B089-0278E5D017A1}"/>
              </a:ext>
            </a:extLst>
          </p:cNvPr>
          <p:cNvSpPr/>
          <p:nvPr/>
        </p:nvSpPr>
        <p:spPr>
          <a:xfrm>
            <a:off x="2083452" y="3626811"/>
            <a:ext cx="1201764" cy="1041088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818;p25">
            <a:extLst>
              <a:ext uri="{FF2B5EF4-FFF2-40B4-BE49-F238E27FC236}">
                <a16:creationId xmlns:a16="http://schemas.microsoft.com/office/drawing/2014/main" id="{2BC8D69F-FE57-95B2-297D-FBD72338109A}"/>
              </a:ext>
            </a:extLst>
          </p:cNvPr>
          <p:cNvSpPr/>
          <p:nvPr/>
        </p:nvSpPr>
        <p:spPr>
          <a:xfrm>
            <a:off x="5811910" y="3962591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9;p25">
            <a:extLst>
              <a:ext uri="{FF2B5EF4-FFF2-40B4-BE49-F238E27FC236}">
                <a16:creationId xmlns:a16="http://schemas.microsoft.com/office/drawing/2014/main" id="{3FCD442E-BF3B-2DA3-1BFB-FA23842C8916}"/>
              </a:ext>
            </a:extLst>
          </p:cNvPr>
          <p:cNvSpPr/>
          <p:nvPr/>
        </p:nvSpPr>
        <p:spPr>
          <a:xfrm>
            <a:off x="5152769" y="3397762"/>
            <a:ext cx="1516328" cy="615719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20;p25">
            <a:extLst>
              <a:ext uri="{FF2B5EF4-FFF2-40B4-BE49-F238E27FC236}">
                <a16:creationId xmlns:a16="http://schemas.microsoft.com/office/drawing/2014/main" id="{65C8A9A1-E50D-932C-B516-54D35186CB33}"/>
              </a:ext>
            </a:extLst>
          </p:cNvPr>
          <p:cNvSpPr/>
          <p:nvPr/>
        </p:nvSpPr>
        <p:spPr>
          <a:xfrm>
            <a:off x="5046010" y="4096337"/>
            <a:ext cx="1729847" cy="800582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1;p25">
            <a:extLst>
              <a:ext uri="{FF2B5EF4-FFF2-40B4-BE49-F238E27FC236}">
                <a16:creationId xmlns:a16="http://schemas.microsoft.com/office/drawing/2014/main" id="{262655ED-B9B0-137F-9C94-31EF51805257}"/>
              </a:ext>
            </a:extLst>
          </p:cNvPr>
          <p:cNvSpPr/>
          <p:nvPr/>
        </p:nvSpPr>
        <p:spPr>
          <a:xfrm>
            <a:off x="5310051" y="3626811"/>
            <a:ext cx="1201764" cy="1041088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825;p25">
            <a:extLst>
              <a:ext uri="{FF2B5EF4-FFF2-40B4-BE49-F238E27FC236}">
                <a16:creationId xmlns:a16="http://schemas.microsoft.com/office/drawing/2014/main" id="{6D9CC875-BA00-6617-962B-D3695688B175}"/>
              </a:ext>
            </a:extLst>
          </p:cNvPr>
          <p:cNvSpPr/>
          <p:nvPr/>
        </p:nvSpPr>
        <p:spPr>
          <a:xfrm>
            <a:off x="9890516" y="3397762"/>
            <a:ext cx="1724811" cy="1499157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312" y="1"/>
                </a:moveTo>
                <a:cubicBezTo>
                  <a:pt x="15669" y="1"/>
                  <a:pt x="15073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4" y="27972"/>
                  <a:pt x="3620" y="27397"/>
                </a:cubicBezTo>
                <a:lnTo>
                  <a:pt x="17359" y="3597"/>
                </a:lnTo>
                <a:lnTo>
                  <a:pt x="43791" y="3597"/>
                </a:lnTo>
                <a:lnTo>
                  <a:pt x="57007" y="26492"/>
                </a:lnTo>
                <a:lnTo>
                  <a:pt x="43791" y="49388"/>
                </a:lnTo>
                <a:lnTo>
                  <a:pt x="17359" y="49388"/>
                </a:lnTo>
                <a:lnTo>
                  <a:pt x="7394" y="32124"/>
                </a:lnTo>
                <a:cubicBezTo>
                  <a:pt x="7059" y="31549"/>
                  <a:pt x="6451" y="31226"/>
                  <a:pt x="5828" y="31226"/>
                </a:cubicBezTo>
                <a:cubicBezTo>
                  <a:pt x="5522" y="31226"/>
                  <a:pt x="5212" y="31304"/>
                  <a:pt x="4929" y="31469"/>
                </a:cubicBezTo>
                <a:cubicBezTo>
                  <a:pt x="4072" y="31969"/>
                  <a:pt x="3774" y="33065"/>
                  <a:pt x="4275" y="33934"/>
                </a:cubicBezTo>
                <a:lnTo>
                  <a:pt x="14752" y="52091"/>
                </a:lnTo>
                <a:cubicBezTo>
                  <a:pt x="15073" y="52650"/>
                  <a:pt x="15669" y="52996"/>
                  <a:pt x="16312" y="52996"/>
                </a:cubicBezTo>
                <a:lnTo>
                  <a:pt x="44827" y="52996"/>
                </a:lnTo>
                <a:cubicBezTo>
                  <a:pt x="45470" y="52996"/>
                  <a:pt x="46065" y="52650"/>
                  <a:pt x="46387" y="52091"/>
                </a:cubicBezTo>
                <a:lnTo>
                  <a:pt x="60651" y="27397"/>
                </a:lnTo>
                <a:cubicBezTo>
                  <a:pt x="60972" y="26838"/>
                  <a:pt x="60972" y="26147"/>
                  <a:pt x="60651" y="25599"/>
                </a:cubicBezTo>
                <a:lnTo>
                  <a:pt x="46387" y="906"/>
                </a:lnTo>
                <a:cubicBezTo>
                  <a:pt x="46065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26;p25">
            <a:extLst>
              <a:ext uri="{FF2B5EF4-FFF2-40B4-BE49-F238E27FC236}">
                <a16:creationId xmlns:a16="http://schemas.microsoft.com/office/drawing/2014/main" id="{4331F645-E535-C917-836D-313BF5185457}"/>
              </a:ext>
            </a:extLst>
          </p:cNvPr>
          <p:cNvSpPr/>
          <p:nvPr/>
        </p:nvSpPr>
        <p:spPr>
          <a:xfrm>
            <a:off x="10154218" y="3626811"/>
            <a:ext cx="1202103" cy="1041088"/>
          </a:xfrm>
          <a:custGeom>
            <a:avLst/>
            <a:gdLst/>
            <a:ahLst/>
            <a:cxnLst/>
            <a:rect l="l" t="t" r="r" b="b"/>
            <a:pathLst>
              <a:path w="42495" h="36803" extrusionOk="0">
                <a:moveTo>
                  <a:pt x="10633" y="0"/>
                </a:moveTo>
                <a:lnTo>
                  <a:pt x="1" y="18395"/>
                </a:lnTo>
                <a:lnTo>
                  <a:pt x="10633" y="36802"/>
                </a:lnTo>
                <a:lnTo>
                  <a:pt x="31874" y="36802"/>
                </a:lnTo>
                <a:lnTo>
                  <a:pt x="42494" y="18395"/>
                </a:lnTo>
                <a:lnTo>
                  <a:pt x="3187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830;p25">
            <a:extLst>
              <a:ext uri="{FF2B5EF4-FFF2-40B4-BE49-F238E27FC236}">
                <a16:creationId xmlns:a16="http://schemas.microsoft.com/office/drawing/2014/main" id="{4E83D26B-EF0D-2464-C5B5-84BA638A8445}"/>
              </a:ext>
            </a:extLst>
          </p:cNvPr>
          <p:cNvSpPr/>
          <p:nvPr/>
        </p:nvSpPr>
        <p:spPr>
          <a:xfrm>
            <a:off x="3539470" y="4281087"/>
            <a:ext cx="1516328" cy="615832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1;p25">
            <a:extLst>
              <a:ext uri="{FF2B5EF4-FFF2-40B4-BE49-F238E27FC236}">
                <a16:creationId xmlns:a16="http://schemas.microsoft.com/office/drawing/2014/main" id="{59A99B38-ABA0-5EEC-8D27-2D2D8A6CF627}"/>
              </a:ext>
            </a:extLst>
          </p:cNvPr>
          <p:cNvSpPr/>
          <p:nvPr/>
        </p:nvSpPr>
        <p:spPr>
          <a:xfrm>
            <a:off x="3432710" y="3397762"/>
            <a:ext cx="1729847" cy="800639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32;p25">
            <a:extLst>
              <a:ext uri="{FF2B5EF4-FFF2-40B4-BE49-F238E27FC236}">
                <a16:creationId xmlns:a16="http://schemas.microsoft.com/office/drawing/2014/main" id="{AC2FD3AB-1A9F-8731-584B-2F978075D735}"/>
              </a:ext>
            </a:extLst>
          </p:cNvPr>
          <p:cNvSpPr/>
          <p:nvPr/>
        </p:nvSpPr>
        <p:spPr>
          <a:xfrm>
            <a:off x="3696751" y="3626811"/>
            <a:ext cx="1201764" cy="1041088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818;p25">
            <a:extLst>
              <a:ext uri="{FF2B5EF4-FFF2-40B4-BE49-F238E27FC236}">
                <a16:creationId xmlns:a16="http://schemas.microsoft.com/office/drawing/2014/main" id="{B100F07D-5933-FAD7-B37B-F1C3F142C02B}"/>
              </a:ext>
            </a:extLst>
          </p:cNvPr>
          <p:cNvSpPr/>
          <p:nvPr/>
        </p:nvSpPr>
        <p:spPr>
          <a:xfrm>
            <a:off x="9042322" y="3962591"/>
            <a:ext cx="28" cy="2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19;p25">
            <a:extLst>
              <a:ext uri="{FF2B5EF4-FFF2-40B4-BE49-F238E27FC236}">
                <a16:creationId xmlns:a16="http://schemas.microsoft.com/office/drawing/2014/main" id="{DCEB78DD-6008-042D-CA0B-799AD2F80018}"/>
              </a:ext>
            </a:extLst>
          </p:cNvPr>
          <p:cNvSpPr/>
          <p:nvPr/>
        </p:nvSpPr>
        <p:spPr>
          <a:xfrm>
            <a:off x="8383180" y="3397762"/>
            <a:ext cx="1516328" cy="615719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20;p25">
            <a:extLst>
              <a:ext uri="{FF2B5EF4-FFF2-40B4-BE49-F238E27FC236}">
                <a16:creationId xmlns:a16="http://schemas.microsoft.com/office/drawing/2014/main" id="{EF0030E5-3DBA-F7E0-1F96-D93937FCEB8F}"/>
              </a:ext>
            </a:extLst>
          </p:cNvPr>
          <p:cNvSpPr/>
          <p:nvPr/>
        </p:nvSpPr>
        <p:spPr>
          <a:xfrm>
            <a:off x="8276421" y="4096337"/>
            <a:ext cx="1729847" cy="800582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21;p25">
            <a:extLst>
              <a:ext uri="{FF2B5EF4-FFF2-40B4-BE49-F238E27FC236}">
                <a16:creationId xmlns:a16="http://schemas.microsoft.com/office/drawing/2014/main" id="{8504CA2F-D50E-CDDA-20A6-2F6622AC9AFF}"/>
              </a:ext>
            </a:extLst>
          </p:cNvPr>
          <p:cNvSpPr/>
          <p:nvPr/>
        </p:nvSpPr>
        <p:spPr>
          <a:xfrm>
            <a:off x="8540462" y="3626811"/>
            <a:ext cx="1201764" cy="1041088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" name="Google Shape;830;p25">
            <a:extLst>
              <a:ext uri="{FF2B5EF4-FFF2-40B4-BE49-F238E27FC236}">
                <a16:creationId xmlns:a16="http://schemas.microsoft.com/office/drawing/2014/main" id="{18D79758-0304-A191-88E3-9A72215AB8C5}"/>
              </a:ext>
            </a:extLst>
          </p:cNvPr>
          <p:cNvSpPr/>
          <p:nvPr/>
        </p:nvSpPr>
        <p:spPr>
          <a:xfrm>
            <a:off x="6769881" y="4281087"/>
            <a:ext cx="1516328" cy="615832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831;p25">
            <a:extLst>
              <a:ext uri="{FF2B5EF4-FFF2-40B4-BE49-F238E27FC236}">
                <a16:creationId xmlns:a16="http://schemas.microsoft.com/office/drawing/2014/main" id="{E0355FFA-D67B-5BD0-D5F3-D39B384DE3EE}"/>
              </a:ext>
            </a:extLst>
          </p:cNvPr>
          <p:cNvSpPr/>
          <p:nvPr/>
        </p:nvSpPr>
        <p:spPr>
          <a:xfrm>
            <a:off x="6663121" y="3397762"/>
            <a:ext cx="1729847" cy="800639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32;p25">
            <a:extLst>
              <a:ext uri="{FF2B5EF4-FFF2-40B4-BE49-F238E27FC236}">
                <a16:creationId xmlns:a16="http://schemas.microsoft.com/office/drawing/2014/main" id="{A29DDCD6-F3BA-33FD-D1CF-5FFA863869B6}"/>
              </a:ext>
            </a:extLst>
          </p:cNvPr>
          <p:cNvSpPr/>
          <p:nvPr/>
        </p:nvSpPr>
        <p:spPr>
          <a:xfrm>
            <a:off x="6927163" y="3626811"/>
            <a:ext cx="1201764" cy="1041088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" name="Google Shape;833;p25">
            <a:extLst>
              <a:ext uri="{FF2B5EF4-FFF2-40B4-BE49-F238E27FC236}">
                <a16:creationId xmlns:a16="http://schemas.microsoft.com/office/drawing/2014/main" id="{69628EEF-72F8-0EFA-A639-246607B0398E}"/>
              </a:ext>
            </a:extLst>
          </p:cNvPr>
          <p:cNvSpPr txBox="1"/>
          <p:nvPr/>
        </p:nvSpPr>
        <p:spPr>
          <a:xfrm>
            <a:off x="6502836" y="1705424"/>
            <a:ext cx="1957652" cy="152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AI </a:t>
            </a: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기반의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</a:b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실시간 흉기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</a:b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탐지 시스템 </a:t>
            </a:r>
            <a:br>
              <a:rPr lang="en-US" altLang="ko-KR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</a:br>
            <a:r>
              <a:rPr lang="ko-KR" altLang="en-US" sz="2000" dirty="0">
                <a:solidFill>
                  <a:srgbClr val="43434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Fira Sans Extra Condensed Medium"/>
              </a:rPr>
              <a:t>개발</a:t>
            </a:r>
            <a:endParaRPr sz="2000" dirty="0">
              <a:solidFill>
                <a:srgbClr val="434343"/>
              </a:solidFill>
              <a:latin typeface="휴먼모음T" panose="02030504000101010101" pitchFamily="18" charset="-127"/>
              <a:ea typeface="휴먼모음T" panose="02030504000101010101" pitchFamily="18" charset="-127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5982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9FD2B-6743-DFBF-28BF-EE5A099F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A1029B-05C1-F8AB-729C-BC761FB8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215D2CC2-1BCD-E07D-58D0-DA299B478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연구의 내용</a:t>
            </a:r>
          </a:p>
        </p:txBody>
      </p:sp>
      <p:sp>
        <p:nvSpPr>
          <p:cNvPr id="9" name="Google Shape;815;p25">
            <a:extLst>
              <a:ext uri="{FF2B5EF4-FFF2-40B4-BE49-F238E27FC236}">
                <a16:creationId xmlns:a16="http://schemas.microsoft.com/office/drawing/2014/main" id="{2EB0BA18-14D3-47F7-809F-FC4285A4B46F}"/>
              </a:ext>
            </a:extLst>
          </p:cNvPr>
          <p:cNvSpPr txBox="1"/>
          <p:nvPr/>
        </p:nvSpPr>
        <p:spPr>
          <a:xfrm>
            <a:off x="369683" y="910195"/>
            <a:ext cx="5660289" cy="97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지능형 방범 </a:t>
            </a:r>
            <a:r>
              <a:rPr lang="en-US" altLang="ko-KR" sz="2800" dirty="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4</a:t>
            </a:r>
            <a:r>
              <a:rPr lang="ko-KR" altLang="en-US" sz="2800" dirty="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족 보행 로봇 개발</a:t>
            </a:r>
            <a:endParaRPr sz="2800" dirty="0">
              <a:solidFill>
                <a:srgbClr val="434343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810;p25">
            <a:extLst>
              <a:ext uri="{FF2B5EF4-FFF2-40B4-BE49-F238E27FC236}">
                <a16:creationId xmlns:a16="http://schemas.microsoft.com/office/drawing/2014/main" id="{7AAA6C14-2B94-C59A-782D-7C4E99E1519D}"/>
              </a:ext>
            </a:extLst>
          </p:cNvPr>
          <p:cNvSpPr/>
          <p:nvPr/>
        </p:nvSpPr>
        <p:spPr>
          <a:xfrm>
            <a:off x="4556743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1;p25">
            <a:extLst>
              <a:ext uri="{FF2B5EF4-FFF2-40B4-BE49-F238E27FC236}">
                <a16:creationId xmlns:a16="http://schemas.microsoft.com/office/drawing/2014/main" id="{761D6059-C3FF-68EB-7D58-BBF6368B35C8}"/>
              </a:ext>
            </a:extLst>
          </p:cNvPr>
          <p:cNvSpPr/>
          <p:nvPr/>
        </p:nvSpPr>
        <p:spPr>
          <a:xfrm>
            <a:off x="4725967" y="2925965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13;p25">
            <a:extLst>
              <a:ext uri="{FF2B5EF4-FFF2-40B4-BE49-F238E27FC236}">
                <a16:creationId xmlns:a16="http://schemas.microsoft.com/office/drawing/2014/main" id="{497070F3-EB2C-FB03-A155-4A674AB5F15B}"/>
              </a:ext>
            </a:extLst>
          </p:cNvPr>
          <p:cNvSpPr/>
          <p:nvPr/>
        </p:nvSpPr>
        <p:spPr>
          <a:xfrm>
            <a:off x="1962913" y="1763202"/>
            <a:ext cx="2286354" cy="1987235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146" y="1"/>
                </a:moveTo>
                <a:cubicBezTo>
                  <a:pt x="15491" y="1"/>
                  <a:pt x="14908" y="346"/>
                  <a:pt x="14586" y="906"/>
                </a:cubicBezTo>
                <a:lnTo>
                  <a:pt x="322" y="25599"/>
                </a:lnTo>
                <a:cubicBezTo>
                  <a:pt x="1" y="26159"/>
                  <a:pt x="1" y="26838"/>
                  <a:pt x="322" y="27397"/>
                </a:cubicBezTo>
                <a:lnTo>
                  <a:pt x="14586" y="52091"/>
                </a:lnTo>
                <a:cubicBezTo>
                  <a:pt x="14908" y="52650"/>
                  <a:pt x="15491" y="52996"/>
                  <a:pt x="16146" y="52996"/>
                </a:cubicBezTo>
                <a:lnTo>
                  <a:pt x="44649" y="52996"/>
                </a:lnTo>
                <a:cubicBezTo>
                  <a:pt x="45304" y="52996"/>
                  <a:pt x="45888" y="52650"/>
                  <a:pt x="46209" y="52091"/>
                </a:cubicBezTo>
                <a:lnTo>
                  <a:pt x="60473" y="27397"/>
                </a:lnTo>
                <a:cubicBezTo>
                  <a:pt x="60973" y="26540"/>
                  <a:pt x="60675" y="25433"/>
                  <a:pt x="59818" y="24933"/>
                </a:cubicBezTo>
                <a:cubicBezTo>
                  <a:pt x="59532" y="24772"/>
                  <a:pt x="59222" y="24695"/>
                  <a:pt x="58917" y="24695"/>
                </a:cubicBezTo>
                <a:cubicBezTo>
                  <a:pt x="58293" y="24695"/>
                  <a:pt x="57689" y="25016"/>
                  <a:pt x="57353" y="25599"/>
                </a:cubicBezTo>
                <a:lnTo>
                  <a:pt x="43614" y="49388"/>
                </a:lnTo>
                <a:lnTo>
                  <a:pt x="17182" y="49388"/>
                </a:lnTo>
                <a:lnTo>
                  <a:pt x="3966" y="26492"/>
                </a:lnTo>
                <a:lnTo>
                  <a:pt x="17182" y="3597"/>
                </a:lnTo>
                <a:lnTo>
                  <a:pt x="43614" y="3597"/>
                </a:lnTo>
                <a:lnTo>
                  <a:pt x="53579" y="20861"/>
                </a:lnTo>
                <a:cubicBezTo>
                  <a:pt x="53915" y="21444"/>
                  <a:pt x="54519" y="21765"/>
                  <a:pt x="55143" y="21765"/>
                </a:cubicBezTo>
                <a:cubicBezTo>
                  <a:pt x="55448" y="21765"/>
                  <a:pt x="55758" y="21688"/>
                  <a:pt x="56044" y="21527"/>
                </a:cubicBezTo>
                <a:cubicBezTo>
                  <a:pt x="56901" y="21027"/>
                  <a:pt x="57199" y="19920"/>
                  <a:pt x="56699" y="19063"/>
                </a:cubicBezTo>
                <a:lnTo>
                  <a:pt x="46209" y="906"/>
                </a:lnTo>
                <a:cubicBezTo>
                  <a:pt x="45888" y="346"/>
                  <a:pt x="45304" y="1"/>
                  <a:pt x="44649" y="1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14;p25">
            <a:extLst>
              <a:ext uri="{FF2B5EF4-FFF2-40B4-BE49-F238E27FC236}">
                <a16:creationId xmlns:a16="http://schemas.microsoft.com/office/drawing/2014/main" id="{5D1C3F54-9909-5BF1-B874-58DC6624E750}"/>
              </a:ext>
            </a:extLst>
          </p:cNvPr>
          <p:cNvSpPr/>
          <p:nvPr/>
        </p:nvSpPr>
        <p:spPr>
          <a:xfrm>
            <a:off x="2291193" y="2079694"/>
            <a:ext cx="1593019" cy="1380033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818;p25">
            <a:extLst>
              <a:ext uri="{FF2B5EF4-FFF2-40B4-BE49-F238E27FC236}">
                <a16:creationId xmlns:a16="http://schemas.microsoft.com/office/drawing/2014/main" id="{B170332A-A74C-24F8-7F75-84155FC60891}"/>
              </a:ext>
            </a:extLst>
          </p:cNvPr>
          <p:cNvSpPr/>
          <p:nvPr/>
        </p:nvSpPr>
        <p:spPr>
          <a:xfrm>
            <a:off x="600441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9;p25">
            <a:extLst>
              <a:ext uri="{FF2B5EF4-FFF2-40B4-BE49-F238E27FC236}">
                <a16:creationId xmlns:a16="http://schemas.microsoft.com/office/drawing/2014/main" id="{7B8D5B8A-E752-69C6-96E8-783EE3AC3783}"/>
              </a:ext>
            </a:extLst>
          </p:cNvPr>
          <p:cNvSpPr/>
          <p:nvPr/>
        </p:nvSpPr>
        <p:spPr>
          <a:xfrm>
            <a:off x="5482080" y="2185587"/>
            <a:ext cx="1201600" cy="487921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20;p25">
            <a:extLst>
              <a:ext uri="{FF2B5EF4-FFF2-40B4-BE49-F238E27FC236}">
                <a16:creationId xmlns:a16="http://schemas.microsoft.com/office/drawing/2014/main" id="{5339490D-964E-AED3-3D64-360DCDEA5C95}"/>
              </a:ext>
            </a:extLst>
          </p:cNvPr>
          <p:cNvSpPr/>
          <p:nvPr/>
        </p:nvSpPr>
        <p:spPr>
          <a:xfrm>
            <a:off x="5397480" y="2739167"/>
            <a:ext cx="1370801" cy="634414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1;p25">
            <a:extLst>
              <a:ext uri="{FF2B5EF4-FFF2-40B4-BE49-F238E27FC236}">
                <a16:creationId xmlns:a16="http://schemas.microsoft.com/office/drawing/2014/main" id="{E5073061-F267-CB34-C690-98DDA1ED94ED}"/>
              </a:ext>
            </a:extLst>
          </p:cNvPr>
          <p:cNvSpPr/>
          <p:nvPr/>
        </p:nvSpPr>
        <p:spPr>
          <a:xfrm>
            <a:off x="5606717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825;p25">
            <a:extLst>
              <a:ext uri="{FF2B5EF4-FFF2-40B4-BE49-F238E27FC236}">
                <a16:creationId xmlns:a16="http://schemas.microsoft.com/office/drawing/2014/main" id="{EC200143-5AA1-1F3E-136B-DAAF2A9B804C}"/>
              </a:ext>
            </a:extLst>
          </p:cNvPr>
          <p:cNvSpPr/>
          <p:nvPr/>
        </p:nvSpPr>
        <p:spPr>
          <a:xfrm>
            <a:off x="9236465" y="2185587"/>
            <a:ext cx="1366811" cy="1187994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312" y="1"/>
                </a:moveTo>
                <a:cubicBezTo>
                  <a:pt x="15669" y="1"/>
                  <a:pt x="15073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4" y="27972"/>
                  <a:pt x="3620" y="27397"/>
                </a:cubicBezTo>
                <a:lnTo>
                  <a:pt x="17359" y="3597"/>
                </a:lnTo>
                <a:lnTo>
                  <a:pt x="43791" y="3597"/>
                </a:lnTo>
                <a:lnTo>
                  <a:pt x="57007" y="26492"/>
                </a:lnTo>
                <a:lnTo>
                  <a:pt x="43791" y="49388"/>
                </a:lnTo>
                <a:lnTo>
                  <a:pt x="17359" y="49388"/>
                </a:lnTo>
                <a:lnTo>
                  <a:pt x="7394" y="32124"/>
                </a:lnTo>
                <a:cubicBezTo>
                  <a:pt x="7059" y="31549"/>
                  <a:pt x="6451" y="31226"/>
                  <a:pt x="5828" y="31226"/>
                </a:cubicBezTo>
                <a:cubicBezTo>
                  <a:pt x="5522" y="31226"/>
                  <a:pt x="5212" y="31304"/>
                  <a:pt x="4929" y="31469"/>
                </a:cubicBezTo>
                <a:cubicBezTo>
                  <a:pt x="4072" y="31969"/>
                  <a:pt x="3774" y="33065"/>
                  <a:pt x="4275" y="33934"/>
                </a:cubicBezTo>
                <a:lnTo>
                  <a:pt x="14752" y="52091"/>
                </a:lnTo>
                <a:cubicBezTo>
                  <a:pt x="15073" y="52650"/>
                  <a:pt x="15669" y="52996"/>
                  <a:pt x="16312" y="52996"/>
                </a:cubicBezTo>
                <a:lnTo>
                  <a:pt x="44827" y="52996"/>
                </a:lnTo>
                <a:cubicBezTo>
                  <a:pt x="45470" y="52996"/>
                  <a:pt x="46065" y="52650"/>
                  <a:pt x="46387" y="52091"/>
                </a:cubicBezTo>
                <a:lnTo>
                  <a:pt x="60651" y="27397"/>
                </a:lnTo>
                <a:cubicBezTo>
                  <a:pt x="60972" y="26838"/>
                  <a:pt x="60972" y="26147"/>
                  <a:pt x="60651" y="25599"/>
                </a:cubicBezTo>
                <a:lnTo>
                  <a:pt x="46387" y="906"/>
                </a:lnTo>
                <a:cubicBezTo>
                  <a:pt x="46065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26;p25">
            <a:extLst>
              <a:ext uri="{FF2B5EF4-FFF2-40B4-BE49-F238E27FC236}">
                <a16:creationId xmlns:a16="http://schemas.microsoft.com/office/drawing/2014/main" id="{61C28B7B-B329-CFCB-37D5-57EDAF1AF9AA}"/>
              </a:ext>
            </a:extLst>
          </p:cNvPr>
          <p:cNvSpPr/>
          <p:nvPr/>
        </p:nvSpPr>
        <p:spPr>
          <a:xfrm>
            <a:off x="9445433" y="2367095"/>
            <a:ext cx="952596" cy="825001"/>
          </a:xfrm>
          <a:custGeom>
            <a:avLst/>
            <a:gdLst/>
            <a:ahLst/>
            <a:cxnLst/>
            <a:rect l="l" t="t" r="r" b="b"/>
            <a:pathLst>
              <a:path w="42495" h="36803" extrusionOk="0">
                <a:moveTo>
                  <a:pt x="10633" y="0"/>
                </a:moveTo>
                <a:lnTo>
                  <a:pt x="1" y="18395"/>
                </a:lnTo>
                <a:lnTo>
                  <a:pt x="10633" y="36802"/>
                </a:lnTo>
                <a:lnTo>
                  <a:pt x="31874" y="36802"/>
                </a:lnTo>
                <a:lnTo>
                  <a:pt x="42494" y="18395"/>
                </a:lnTo>
                <a:lnTo>
                  <a:pt x="31874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830;p25">
            <a:extLst>
              <a:ext uri="{FF2B5EF4-FFF2-40B4-BE49-F238E27FC236}">
                <a16:creationId xmlns:a16="http://schemas.microsoft.com/office/drawing/2014/main" id="{FB33819B-9E03-E80B-CCFE-D7C8EA0C2A1A}"/>
              </a:ext>
            </a:extLst>
          </p:cNvPr>
          <p:cNvSpPr/>
          <p:nvPr/>
        </p:nvSpPr>
        <p:spPr>
          <a:xfrm>
            <a:off x="4203636" y="2885570"/>
            <a:ext cx="1201600" cy="488010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1;p25">
            <a:extLst>
              <a:ext uri="{FF2B5EF4-FFF2-40B4-BE49-F238E27FC236}">
                <a16:creationId xmlns:a16="http://schemas.microsoft.com/office/drawing/2014/main" id="{77FD2F8C-0D33-46E3-FAB9-4BDBF47561E4}"/>
              </a:ext>
            </a:extLst>
          </p:cNvPr>
          <p:cNvSpPr/>
          <p:nvPr/>
        </p:nvSpPr>
        <p:spPr>
          <a:xfrm>
            <a:off x="4119035" y="2185587"/>
            <a:ext cx="1370801" cy="634459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32;p25">
            <a:extLst>
              <a:ext uri="{FF2B5EF4-FFF2-40B4-BE49-F238E27FC236}">
                <a16:creationId xmlns:a16="http://schemas.microsoft.com/office/drawing/2014/main" id="{4683B8F7-8290-9995-3355-055C9D6FF1D8}"/>
              </a:ext>
            </a:extLst>
          </p:cNvPr>
          <p:cNvSpPr/>
          <p:nvPr/>
        </p:nvSpPr>
        <p:spPr>
          <a:xfrm>
            <a:off x="4328272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818;p25">
            <a:extLst>
              <a:ext uri="{FF2B5EF4-FFF2-40B4-BE49-F238E27FC236}">
                <a16:creationId xmlns:a16="http://schemas.microsoft.com/office/drawing/2014/main" id="{6B04C8C4-5890-4695-3C6F-919EFE14D2E3}"/>
              </a:ext>
            </a:extLst>
          </p:cNvPr>
          <p:cNvSpPr/>
          <p:nvPr/>
        </p:nvSpPr>
        <p:spPr>
          <a:xfrm>
            <a:off x="856432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19;p25">
            <a:extLst>
              <a:ext uri="{FF2B5EF4-FFF2-40B4-BE49-F238E27FC236}">
                <a16:creationId xmlns:a16="http://schemas.microsoft.com/office/drawing/2014/main" id="{C0552945-9897-FF7D-F204-FDD5BC409BEB}"/>
              </a:ext>
            </a:extLst>
          </p:cNvPr>
          <p:cNvSpPr/>
          <p:nvPr/>
        </p:nvSpPr>
        <p:spPr>
          <a:xfrm>
            <a:off x="8041990" y="2185587"/>
            <a:ext cx="1201600" cy="487921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20;p25">
            <a:extLst>
              <a:ext uri="{FF2B5EF4-FFF2-40B4-BE49-F238E27FC236}">
                <a16:creationId xmlns:a16="http://schemas.microsoft.com/office/drawing/2014/main" id="{D936B40B-BB44-956F-D604-37446B483C4A}"/>
              </a:ext>
            </a:extLst>
          </p:cNvPr>
          <p:cNvSpPr/>
          <p:nvPr/>
        </p:nvSpPr>
        <p:spPr>
          <a:xfrm>
            <a:off x="7957390" y="2739167"/>
            <a:ext cx="1370801" cy="634414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21;p25">
            <a:extLst>
              <a:ext uri="{FF2B5EF4-FFF2-40B4-BE49-F238E27FC236}">
                <a16:creationId xmlns:a16="http://schemas.microsoft.com/office/drawing/2014/main" id="{941CB2A8-840D-881C-E0BF-BFA00848E6DA}"/>
              </a:ext>
            </a:extLst>
          </p:cNvPr>
          <p:cNvSpPr/>
          <p:nvPr/>
        </p:nvSpPr>
        <p:spPr>
          <a:xfrm>
            <a:off x="8166627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" name="Google Shape;830;p25">
            <a:extLst>
              <a:ext uri="{FF2B5EF4-FFF2-40B4-BE49-F238E27FC236}">
                <a16:creationId xmlns:a16="http://schemas.microsoft.com/office/drawing/2014/main" id="{53CC02A2-164C-19D3-500A-20CA018C2E24}"/>
              </a:ext>
            </a:extLst>
          </p:cNvPr>
          <p:cNvSpPr/>
          <p:nvPr/>
        </p:nvSpPr>
        <p:spPr>
          <a:xfrm>
            <a:off x="6763546" y="2885570"/>
            <a:ext cx="1201600" cy="488010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831;p25">
            <a:extLst>
              <a:ext uri="{FF2B5EF4-FFF2-40B4-BE49-F238E27FC236}">
                <a16:creationId xmlns:a16="http://schemas.microsoft.com/office/drawing/2014/main" id="{6CE116FB-9D3C-8E51-7EA1-ECC56AD9CFDE}"/>
              </a:ext>
            </a:extLst>
          </p:cNvPr>
          <p:cNvSpPr/>
          <p:nvPr/>
        </p:nvSpPr>
        <p:spPr>
          <a:xfrm>
            <a:off x="6678945" y="2185587"/>
            <a:ext cx="1370801" cy="634459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32;p25">
            <a:extLst>
              <a:ext uri="{FF2B5EF4-FFF2-40B4-BE49-F238E27FC236}">
                <a16:creationId xmlns:a16="http://schemas.microsoft.com/office/drawing/2014/main" id="{CEBA44A2-B095-3C79-1E9C-91BA7C60E3B0}"/>
              </a:ext>
            </a:extLst>
          </p:cNvPr>
          <p:cNvSpPr/>
          <p:nvPr/>
        </p:nvSpPr>
        <p:spPr>
          <a:xfrm>
            <a:off x="6888183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117490-7E7D-BE2A-E152-36C007BB07C6}"/>
              </a:ext>
            </a:extLst>
          </p:cNvPr>
          <p:cNvSpPr txBox="1"/>
          <p:nvPr/>
        </p:nvSpPr>
        <p:spPr>
          <a:xfrm>
            <a:off x="1142140" y="3934466"/>
            <a:ext cx="1150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▸ </a:t>
            </a:r>
            <a:r>
              <a:rPr lang="en-US" altLang="ko-KR" sz="1800" b="1" dirty="0"/>
              <a:t>ROS 2 </a:t>
            </a:r>
            <a:r>
              <a:rPr lang="ko-KR" altLang="en-US" sz="1800" dirty="0"/>
              <a:t>및 </a:t>
            </a:r>
            <a:r>
              <a:rPr lang="en-US" altLang="ko-KR" sz="1800" b="1" dirty="0"/>
              <a:t>NVIDIA ISAAC SIM</a:t>
            </a:r>
            <a:r>
              <a:rPr lang="ko-KR" altLang="en-US" sz="1800" dirty="0"/>
              <a:t>을 기반으로 한 </a:t>
            </a:r>
            <a:r>
              <a:rPr lang="ko-KR" altLang="en-US" sz="1800" b="1" dirty="0"/>
              <a:t>자율주행 로봇 시스템 설계 </a:t>
            </a:r>
            <a:r>
              <a:rPr lang="ko-KR" altLang="en-US" sz="1800" dirty="0"/>
              <a:t>및 </a:t>
            </a:r>
            <a:r>
              <a:rPr lang="ko-KR" altLang="en-US" sz="1800" b="1" dirty="0"/>
              <a:t>구현 </a:t>
            </a:r>
            <a:endParaRPr lang="en-US" altLang="ko-KR" sz="1800" b="1" dirty="0"/>
          </a:p>
          <a:p>
            <a:r>
              <a:rPr lang="ko-KR" altLang="en-US" sz="1800" dirty="0"/>
              <a:t>▸ </a:t>
            </a:r>
            <a:r>
              <a:rPr lang="en-US" altLang="ko-KR" sz="1800" b="1" dirty="0"/>
              <a:t>SLAM(Simultaneous Localization and Mapping) </a:t>
            </a:r>
            <a:r>
              <a:rPr lang="ko-KR" altLang="en-US" sz="1800" dirty="0"/>
              <a:t>기술을 활용한 </a:t>
            </a:r>
            <a:r>
              <a:rPr lang="ko-KR" altLang="en-US" sz="1800" b="1" dirty="0"/>
              <a:t>정확한 위치 인식 </a:t>
            </a:r>
            <a:r>
              <a:rPr lang="ko-KR" altLang="en-US" sz="1800" dirty="0"/>
              <a:t>및 </a:t>
            </a:r>
            <a:r>
              <a:rPr lang="ko-KR" altLang="en-US" sz="1800" b="1" dirty="0"/>
              <a:t>지도 생성 </a:t>
            </a:r>
            <a:endParaRPr lang="en-US" altLang="ko-KR" sz="1800" b="1" dirty="0"/>
          </a:p>
          <a:p>
            <a:r>
              <a:rPr lang="ko-KR" altLang="en-US" sz="1800" dirty="0"/>
              <a:t>▸ </a:t>
            </a:r>
            <a:r>
              <a:rPr lang="en-US" altLang="ko-KR" sz="1800" b="1" dirty="0"/>
              <a:t>GPS, LiDAR </a:t>
            </a:r>
            <a:r>
              <a:rPr lang="ko-KR" altLang="en-US" sz="1800" b="1" dirty="0"/>
              <a:t>센서</a:t>
            </a:r>
            <a:r>
              <a:rPr lang="ko-KR" altLang="en-US" sz="1800" dirty="0"/>
              <a:t>를 활용한 </a:t>
            </a:r>
            <a:r>
              <a:rPr lang="ko-KR" altLang="en-US" sz="1800" b="1" dirty="0"/>
              <a:t>정밀한 자율주행 기능 </a:t>
            </a:r>
            <a:r>
              <a:rPr lang="ko-KR" altLang="en-US" sz="1800" dirty="0"/>
              <a:t>구현</a:t>
            </a:r>
          </a:p>
        </p:txBody>
      </p:sp>
      <p:pic>
        <p:nvPicPr>
          <p:cNvPr id="54" name="Picture 12">
            <a:extLst>
              <a:ext uri="{FF2B5EF4-FFF2-40B4-BE49-F238E27FC236}">
                <a16:creationId xmlns:a16="http://schemas.microsoft.com/office/drawing/2014/main" id="{A02B8CAA-ED38-E1D4-BF03-82C812984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89" y="4962143"/>
            <a:ext cx="2150268" cy="21500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612CA8C8-4DF5-1984-0C74-F6E1C14EA642}"/>
              </a:ext>
            </a:extLst>
          </p:cNvPr>
          <p:cNvGrpSpPr/>
          <p:nvPr/>
        </p:nvGrpSpPr>
        <p:grpSpPr>
          <a:xfrm>
            <a:off x="4193233" y="5343085"/>
            <a:ext cx="5053308" cy="1527009"/>
            <a:chOff x="3900975" y="5335795"/>
            <a:chExt cx="5531240" cy="1671430"/>
          </a:xfrm>
        </p:grpSpPr>
        <p:pic>
          <p:nvPicPr>
            <p:cNvPr id="56" name="Picture 14">
              <a:extLst>
                <a:ext uri="{FF2B5EF4-FFF2-40B4-BE49-F238E27FC236}">
                  <a16:creationId xmlns:a16="http://schemas.microsoft.com/office/drawing/2014/main" id="{99860261-31D9-967A-0801-7215BE5D3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500" r="2736"/>
            <a:stretch>
              <a:fillRect/>
            </a:stretch>
          </p:blipFill>
          <p:spPr>
            <a:xfrm>
              <a:off x="3900975" y="5335795"/>
              <a:ext cx="3027867" cy="164670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7" name="Picture 15">
              <a:extLst>
                <a:ext uri="{FF2B5EF4-FFF2-40B4-BE49-F238E27FC236}">
                  <a16:creationId xmlns:a16="http://schemas.microsoft.com/office/drawing/2014/main" id="{35FFA99A-E07B-2D63-415C-C072A7F67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5802" y="5360522"/>
              <a:ext cx="2626413" cy="164670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144" name="그룹 6143">
            <a:extLst>
              <a:ext uri="{FF2B5EF4-FFF2-40B4-BE49-F238E27FC236}">
                <a16:creationId xmlns:a16="http://schemas.microsoft.com/office/drawing/2014/main" id="{D9545DC0-AD9B-68C3-8EB4-9906AEF14642}"/>
              </a:ext>
            </a:extLst>
          </p:cNvPr>
          <p:cNvGrpSpPr/>
          <p:nvPr/>
        </p:nvGrpSpPr>
        <p:grpSpPr>
          <a:xfrm>
            <a:off x="9115774" y="4837874"/>
            <a:ext cx="3228211" cy="2132668"/>
            <a:chOff x="9115774" y="4837874"/>
            <a:chExt cx="3228211" cy="2132668"/>
          </a:xfrm>
        </p:grpSpPr>
        <p:pic>
          <p:nvPicPr>
            <p:cNvPr id="55" name="Picture 13">
              <a:extLst>
                <a:ext uri="{FF2B5EF4-FFF2-40B4-BE49-F238E27FC236}">
                  <a16:creationId xmlns:a16="http://schemas.microsoft.com/office/drawing/2014/main" id="{FD808782-3E08-0838-69D4-D6CBBCA5A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7537"/>
            <a:stretch>
              <a:fillRect/>
            </a:stretch>
          </p:blipFill>
          <p:spPr>
            <a:xfrm>
              <a:off x="10278067" y="5713942"/>
              <a:ext cx="2065918" cy="1256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8" name="Picture 16">
              <a:extLst>
                <a:ext uri="{FF2B5EF4-FFF2-40B4-BE49-F238E27FC236}">
                  <a16:creationId xmlns:a16="http://schemas.microsoft.com/office/drawing/2014/main" id="{CBA0AFD4-8248-F2B4-DCD6-000342D0E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5774" y="4837874"/>
              <a:ext cx="2123726" cy="119462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D0BAD89-EAFA-EE8B-9C87-524EC5B92629}"/>
              </a:ext>
            </a:extLst>
          </p:cNvPr>
          <p:cNvSpPr txBox="1"/>
          <p:nvPr/>
        </p:nvSpPr>
        <p:spPr>
          <a:xfrm>
            <a:off x="5432355" y="6899443"/>
            <a:ext cx="2575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위치 인식 </a:t>
            </a:r>
            <a:r>
              <a:rPr lang="en-US" altLang="ko-KR" sz="1600" b="1" dirty="0"/>
              <a:t>(SLAM &amp; GPS)</a:t>
            </a:r>
            <a:endParaRPr lang="ko-KR" altLang="en-US" sz="16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BB6199-8FF6-919A-3C3C-784E3E000672}"/>
              </a:ext>
            </a:extLst>
          </p:cNvPr>
          <p:cNvSpPr txBox="1"/>
          <p:nvPr/>
        </p:nvSpPr>
        <p:spPr>
          <a:xfrm>
            <a:off x="1258491" y="6909176"/>
            <a:ext cx="2575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위치 인식 </a:t>
            </a:r>
            <a:r>
              <a:rPr lang="en-US" altLang="ko-KR" sz="1600" b="1" dirty="0"/>
              <a:t>(SLAM &amp; GPS)</a:t>
            </a:r>
            <a:endParaRPr lang="ko-KR" altLang="en-US" sz="1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6A57AD-F9A1-C31F-DB49-439E32FF1BF4}"/>
              </a:ext>
            </a:extLst>
          </p:cNvPr>
          <p:cNvSpPr txBox="1"/>
          <p:nvPr/>
        </p:nvSpPr>
        <p:spPr>
          <a:xfrm>
            <a:off x="9859322" y="690917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자율주행 기능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176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6CF1-2E93-6C08-D598-753132148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5699B7-A137-C92E-5183-1B702D152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4DD621A4-69AE-BA66-F274-939C4A88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연구의 내용</a:t>
            </a:r>
          </a:p>
        </p:txBody>
      </p:sp>
      <p:sp>
        <p:nvSpPr>
          <p:cNvPr id="9" name="Google Shape;815;p25">
            <a:extLst>
              <a:ext uri="{FF2B5EF4-FFF2-40B4-BE49-F238E27FC236}">
                <a16:creationId xmlns:a16="http://schemas.microsoft.com/office/drawing/2014/main" id="{BDDAFEAD-82B8-658F-A6A2-EF619A2FA228}"/>
              </a:ext>
            </a:extLst>
          </p:cNvPr>
          <p:cNvSpPr txBox="1"/>
          <p:nvPr/>
        </p:nvSpPr>
        <p:spPr>
          <a:xfrm>
            <a:off x="369683" y="910195"/>
            <a:ext cx="5660289" cy="97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군중 감응형 회피 알고리즘 개발</a:t>
            </a:r>
            <a:endParaRPr sz="2800" dirty="0">
              <a:solidFill>
                <a:srgbClr val="434343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810;p25">
            <a:extLst>
              <a:ext uri="{FF2B5EF4-FFF2-40B4-BE49-F238E27FC236}">
                <a16:creationId xmlns:a16="http://schemas.microsoft.com/office/drawing/2014/main" id="{CF847188-4C2D-D9DA-0826-4A90C134FE79}"/>
              </a:ext>
            </a:extLst>
          </p:cNvPr>
          <p:cNvSpPr/>
          <p:nvPr/>
        </p:nvSpPr>
        <p:spPr>
          <a:xfrm>
            <a:off x="4556743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1;p25">
            <a:extLst>
              <a:ext uri="{FF2B5EF4-FFF2-40B4-BE49-F238E27FC236}">
                <a16:creationId xmlns:a16="http://schemas.microsoft.com/office/drawing/2014/main" id="{275E1E19-07E4-BE59-B709-6A76242C5B46}"/>
              </a:ext>
            </a:extLst>
          </p:cNvPr>
          <p:cNvSpPr/>
          <p:nvPr/>
        </p:nvSpPr>
        <p:spPr>
          <a:xfrm>
            <a:off x="4725967" y="2925965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13;p25">
            <a:extLst>
              <a:ext uri="{FF2B5EF4-FFF2-40B4-BE49-F238E27FC236}">
                <a16:creationId xmlns:a16="http://schemas.microsoft.com/office/drawing/2014/main" id="{08843834-93E6-DF29-88E3-FADBA0525ED9}"/>
              </a:ext>
            </a:extLst>
          </p:cNvPr>
          <p:cNvSpPr/>
          <p:nvPr/>
        </p:nvSpPr>
        <p:spPr>
          <a:xfrm>
            <a:off x="2010948" y="2185587"/>
            <a:ext cx="1370802" cy="1191463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146" y="1"/>
                </a:moveTo>
                <a:cubicBezTo>
                  <a:pt x="15491" y="1"/>
                  <a:pt x="14908" y="346"/>
                  <a:pt x="14586" y="906"/>
                </a:cubicBezTo>
                <a:lnTo>
                  <a:pt x="322" y="25599"/>
                </a:lnTo>
                <a:cubicBezTo>
                  <a:pt x="1" y="26159"/>
                  <a:pt x="1" y="26838"/>
                  <a:pt x="322" y="27397"/>
                </a:cubicBezTo>
                <a:lnTo>
                  <a:pt x="14586" y="52091"/>
                </a:lnTo>
                <a:cubicBezTo>
                  <a:pt x="14908" y="52650"/>
                  <a:pt x="15491" y="52996"/>
                  <a:pt x="16146" y="52996"/>
                </a:cubicBezTo>
                <a:lnTo>
                  <a:pt x="44649" y="52996"/>
                </a:lnTo>
                <a:cubicBezTo>
                  <a:pt x="45304" y="52996"/>
                  <a:pt x="45888" y="52650"/>
                  <a:pt x="46209" y="52091"/>
                </a:cubicBezTo>
                <a:lnTo>
                  <a:pt x="60473" y="27397"/>
                </a:lnTo>
                <a:cubicBezTo>
                  <a:pt x="60973" y="26540"/>
                  <a:pt x="60675" y="25433"/>
                  <a:pt x="59818" y="24933"/>
                </a:cubicBezTo>
                <a:cubicBezTo>
                  <a:pt x="59532" y="24772"/>
                  <a:pt x="59222" y="24695"/>
                  <a:pt x="58917" y="24695"/>
                </a:cubicBezTo>
                <a:cubicBezTo>
                  <a:pt x="58293" y="24695"/>
                  <a:pt x="57689" y="25016"/>
                  <a:pt x="57353" y="25599"/>
                </a:cubicBezTo>
                <a:lnTo>
                  <a:pt x="43614" y="49388"/>
                </a:lnTo>
                <a:lnTo>
                  <a:pt x="17182" y="49388"/>
                </a:lnTo>
                <a:lnTo>
                  <a:pt x="3966" y="26492"/>
                </a:lnTo>
                <a:lnTo>
                  <a:pt x="17182" y="3597"/>
                </a:lnTo>
                <a:lnTo>
                  <a:pt x="43614" y="3597"/>
                </a:lnTo>
                <a:lnTo>
                  <a:pt x="53579" y="20861"/>
                </a:lnTo>
                <a:cubicBezTo>
                  <a:pt x="53915" y="21444"/>
                  <a:pt x="54519" y="21765"/>
                  <a:pt x="55143" y="21765"/>
                </a:cubicBezTo>
                <a:cubicBezTo>
                  <a:pt x="55448" y="21765"/>
                  <a:pt x="55758" y="21688"/>
                  <a:pt x="56044" y="21527"/>
                </a:cubicBezTo>
                <a:cubicBezTo>
                  <a:pt x="56901" y="21027"/>
                  <a:pt x="57199" y="19920"/>
                  <a:pt x="56699" y="19063"/>
                </a:cubicBezTo>
                <a:lnTo>
                  <a:pt x="46209" y="906"/>
                </a:lnTo>
                <a:cubicBezTo>
                  <a:pt x="45888" y="346"/>
                  <a:pt x="45304" y="1"/>
                  <a:pt x="44649" y="1"/>
                </a:cubicBez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14;p25">
            <a:extLst>
              <a:ext uri="{FF2B5EF4-FFF2-40B4-BE49-F238E27FC236}">
                <a16:creationId xmlns:a16="http://schemas.microsoft.com/office/drawing/2014/main" id="{21079B23-4492-B08F-7490-F1F8FA973E6B}"/>
              </a:ext>
            </a:extLst>
          </p:cNvPr>
          <p:cNvSpPr/>
          <p:nvPr/>
        </p:nvSpPr>
        <p:spPr>
          <a:xfrm>
            <a:off x="2211581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818;p25">
            <a:extLst>
              <a:ext uri="{FF2B5EF4-FFF2-40B4-BE49-F238E27FC236}">
                <a16:creationId xmlns:a16="http://schemas.microsoft.com/office/drawing/2014/main" id="{4414490A-6014-8AE7-2107-12D0AEFB01FD}"/>
              </a:ext>
            </a:extLst>
          </p:cNvPr>
          <p:cNvSpPr/>
          <p:nvPr/>
        </p:nvSpPr>
        <p:spPr>
          <a:xfrm>
            <a:off x="600441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9;p25">
            <a:extLst>
              <a:ext uri="{FF2B5EF4-FFF2-40B4-BE49-F238E27FC236}">
                <a16:creationId xmlns:a16="http://schemas.microsoft.com/office/drawing/2014/main" id="{5331CED5-B7DA-A994-B3F2-59143AD378F9}"/>
              </a:ext>
            </a:extLst>
          </p:cNvPr>
          <p:cNvSpPr/>
          <p:nvPr/>
        </p:nvSpPr>
        <p:spPr>
          <a:xfrm>
            <a:off x="5482080" y="2185587"/>
            <a:ext cx="1201600" cy="487921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20;p25">
            <a:extLst>
              <a:ext uri="{FF2B5EF4-FFF2-40B4-BE49-F238E27FC236}">
                <a16:creationId xmlns:a16="http://schemas.microsoft.com/office/drawing/2014/main" id="{898252AF-7A91-4A4B-E2D1-47C8AECA7474}"/>
              </a:ext>
            </a:extLst>
          </p:cNvPr>
          <p:cNvSpPr/>
          <p:nvPr/>
        </p:nvSpPr>
        <p:spPr>
          <a:xfrm>
            <a:off x="5397480" y="2739167"/>
            <a:ext cx="1370801" cy="634414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1;p25">
            <a:extLst>
              <a:ext uri="{FF2B5EF4-FFF2-40B4-BE49-F238E27FC236}">
                <a16:creationId xmlns:a16="http://schemas.microsoft.com/office/drawing/2014/main" id="{D5E5D78E-105B-4D67-AB63-57B26F25A5CE}"/>
              </a:ext>
            </a:extLst>
          </p:cNvPr>
          <p:cNvSpPr/>
          <p:nvPr/>
        </p:nvSpPr>
        <p:spPr>
          <a:xfrm>
            <a:off x="5606717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825;p25">
            <a:extLst>
              <a:ext uri="{FF2B5EF4-FFF2-40B4-BE49-F238E27FC236}">
                <a16:creationId xmlns:a16="http://schemas.microsoft.com/office/drawing/2014/main" id="{43460D24-AF70-F6DC-16B2-56B991C74A4A}"/>
              </a:ext>
            </a:extLst>
          </p:cNvPr>
          <p:cNvSpPr/>
          <p:nvPr/>
        </p:nvSpPr>
        <p:spPr>
          <a:xfrm>
            <a:off x="9236465" y="2185587"/>
            <a:ext cx="1366811" cy="1187994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312" y="1"/>
                </a:moveTo>
                <a:cubicBezTo>
                  <a:pt x="15669" y="1"/>
                  <a:pt x="15073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4" y="27972"/>
                  <a:pt x="3620" y="27397"/>
                </a:cubicBezTo>
                <a:lnTo>
                  <a:pt x="17359" y="3597"/>
                </a:lnTo>
                <a:lnTo>
                  <a:pt x="43791" y="3597"/>
                </a:lnTo>
                <a:lnTo>
                  <a:pt x="57007" y="26492"/>
                </a:lnTo>
                <a:lnTo>
                  <a:pt x="43791" y="49388"/>
                </a:lnTo>
                <a:lnTo>
                  <a:pt x="17359" y="49388"/>
                </a:lnTo>
                <a:lnTo>
                  <a:pt x="7394" y="32124"/>
                </a:lnTo>
                <a:cubicBezTo>
                  <a:pt x="7059" y="31549"/>
                  <a:pt x="6451" y="31226"/>
                  <a:pt x="5828" y="31226"/>
                </a:cubicBezTo>
                <a:cubicBezTo>
                  <a:pt x="5522" y="31226"/>
                  <a:pt x="5212" y="31304"/>
                  <a:pt x="4929" y="31469"/>
                </a:cubicBezTo>
                <a:cubicBezTo>
                  <a:pt x="4072" y="31969"/>
                  <a:pt x="3774" y="33065"/>
                  <a:pt x="4275" y="33934"/>
                </a:cubicBezTo>
                <a:lnTo>
                  <a:pt x="14752" y="52091"/>
                </a:lnTo>
                <a:cubicBezTo>
                  <a:pt x="15073" y="52650"/>
                  <a:pt x="15669" y="52996"/>
                  <a:pt x="16312" y="52996"/>
                </a:cubicBezTo>
                <a:lnTo>
                  <a:pt x="44827" y="52996"/>
                </a:lnTo>
                <a:cubicBezTo>
                  <a:pt x="45470" y="52996"/>
                  <a:pt x="46065" y="52650"/>
                  <a:pt x="46387" y="52091"/>
                </a:cubicBezTo>
                <a:lnTo>
                  <a:pt x="60651" y="27397"/>
                </a:lnTo>
                <a:cubicBezTo>
                  <a:pt x="60972" y="26838"/>
                  <a:pt x="60972" y="26147"/>
                  <a:pt x="60651" y="25599"/>
                </a:cubicBezTo>
                <a:lnTo>
                  <a:pt x="46387" y="906"/>
                </a:lnTo>
                <a:cubicBezTo>
                  <a:pt x="46065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26;p25">
            <a:extLst>
              <a:ext uri="{FF2B5EF4-FFF2-40B4-BE49-F238E27FC236}">
                <a16:creationId xmlns:a16="http://schemas.microsoft.com/office/drawing/2014/main" id="{AF15ACB4-FA3C-FF59-4190-2BE7EEE34E44}"/>
              </a:ext>
            </a:extLst>
          </p:cNvPr>
          <p:cNvSpPr/>
          <p:nvPr/>
        </p:nvSpPr>
        <p:spPr>
          <a:xfrm>
            <a:off x="9445433" y="2367095"/>
            <a:ext cx="952596" cy="825001"/>
          </a:xfrm>
          <a:custGeom>
            <a:avLst/>
            <a:gdLst/>
            <a:ahLst/>
            <a:cxnLst/>
            <a:rect l="l" t="t" r="r" b="b"/>
            <a:pathLst>
              <a:path w="42495" h="36803" extrusionOk="0">
                <a:moveTo>
                  <a:pt x="10633" y="0"/>
                </a:moveTo>
                <a:lnTo>
                  <a:pt x="1" y="18395"/>
                </a:lnTo>
                <a:lnTo>
                  <a:pt x="10633" y="36802"/>
                </a:lnTo>
                <a:lnTo>
                  <a:pt x="31874" y="36802"/>
                </a:lnTo>
                <a:lnTo>
                  <a:pt x="42494" y="18395"/>
                </a:lnTo>
                <a:lnTo>
                  <a:pt x="31874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830;p25">
            <a:extLst>
              <a:ext uri="{FF2B5EF4-FFF2-40B4-BE49-F238E27FC236}">
                <a16:creationId xmlns:a16="http://schemas.microsoft.com/office/drawing/2014/main" id="{64A6FE76-8BC5-EC4D-8EA0-736096844258}"/>
              </a:ext>
            </a:extLst>
          </p:cNvPr>
          <p:cNvSpPr/>
          <p:nvPr/>
        </p:nvSpPr>
        <p:spPr>
          <a:xfrm>
            <a:off x="3384626" y="2971409"/>
            <a:ext cx="2004144" cy="813950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1;p25">
            <a:extLst>
              <a:ext uri="{FF2B5EF4-FFF2-40B4-BE49-F238E27FC236}">
                <a16:creationId xmlns:a16="http://schemas.microsoft.com/office/drawing/2014/main" id="{B5C5CA98-69CA-2999-F62C-A1C30C37CD9C}"/>
              </a:ext>
            </a:extLst>
          </p:cNvPr>
          <p:cNvSpPr/>
          <p:nvPr/>
        </p:nvSpPr>
        <p:spPr>
          <a:xfrm>
            <a:off x="3243520" y="1803910"/>
            <a:ext cx="2286354" cy="1058212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32;p25">
            <a:extLst>
              <a:ext uri="{FF2B5EF4-FFF2-40B4-BE49-F238E27FC236}">
                <a16:creationId xmlns:a16="http://schemas.microsoft.com/office/drawing/2014/main" id="{7B7F44D1-B3FD-4823-E3C0-4BD1C0603BEA}"/>
              </a:ext>
            </a:extLst>
          </p:cNvPr>
          <p:cNvSpPr/>
          <p:nvPr/>
        </p:nvSpPr>
        <p:spPr>
          <a:xfrm>
            <a:off x="3592506" y="2106647"/>
            <a:ext cx="1588383" cy="1376016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818;p25">
            <a:extLst>
              <a:ext uri="{FF2B5EF4-FFF2-40B4-BE49-F238E27FC236}">
                <a16:creationId xmlns:a16="http://schemas.microsoft.com/office/drawing/2014/main" id="{6B141927-1DB0-A3ED-ED1A-83D90D7A88D0}"/>
              </a:ext>
            </a:extLst>
          </p:cNvPr>
          <p:cNvSpPr/>
          <p:nvPr/>
        </p:nvSpPr>
        <p:spPr>
          <a:xfrm>
            <a:off x="856432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19;p25">
            <a:extLst>
              <a:ext uri="{FF2B5EF4-FFF2-40B4-BE49-F238E27FC236}">
                <a16:creationId xmlns:a16="http://schemas.microsoft.com/office/drawing/2014/main" id="{2B35FD8B-C2E2-B2EA-DF6D-E4FA3C18137A}"/>
              </a:ext>
            </a:extLst>
          </p:cNvPr>
          <p:cNvSpPr/>
          <p:nvPr/>
        </p:nvSpPr>
        <p:spPr>
          <a:xfrm>
            <a:off x="8041990" y="2185587"/>
            <a:ext cx="1201600" cy="487921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20;p25">
            <a:extLst>
              <a:ext uri="{FF2B5EF4-FFF2-40B4-BE49-F238E27FC236}">
                <a16:creationId xmlns:a16="http://schemas.microsoft.com/office/drawing/2014/main" id="{99FCB35E-A87F-408D-B836-56A0FBFA636B}"/>
              </a:ext>
            </a:extLst>
          </p:cNvPr>
          <p:cNvSpPr/>
          <p:nvPr/>
        </p:nvSpPr>
        <p:spPr>
          <a:xfrm>
            <a:off x="7957390" y="2739167"/>
            <a:ext cx="1370801" cy="634414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21;p25">
            <a:extLst>
              <a:ext uri="{FF2B5EF4-FFF2-40B4-BE49-F238E27FC236}">
                <a16:creationId xmlns:a16="http://schemas.microsoft.com/office/drawing/2014/main" id="{A03FD774-AFFF-FEAA-85F8-C6B631A5E945}"/>
              </a:ext>
            </a:extLst>
          </p:cNvPr>
          <p:cNvSpPr/>
          <p:nvPr/>
        </p:nvSpPr>
        <p:spPr>
          <a:xfrm>
            <a:off x="8166627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" name="Google Shape;830;p25">
            <a:extLst>
              <a:ext uri="{FF2B5EF4-FFF2-40B4-BE49-F238E27FC236}">
                <a16:creationId xmlns:a16="http://schemas.microsoft.com/office/drawing/2014/main" id="{8B8E67C9-0B27-633D-5D71-DDBD733105EE}"/>
              </a:ext>
            </a:extLst>
          </p:cNvPr>
          <p:cNvSpPr/>
          <p:nvPr/>
        </p:nvSpPr>
        <p:spPr>
          <a:xfrm>
            <a:off x="6763546" y="2885570"/>
            <a:ext cx="1201600" cy="488010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831;p25">
            <a:extLst>
              <a:ext uri="{FF2B5EF4-FFF2-40B4-BE49-F238E27FC236}">
                <a16:creationId xmlns:a16="http://schemas.microsoft.com/office/drawing/2014/main" id="{1DCBEBD5-7635-057C-6AB0-7421CB6ADB00}"/>
              </a:ext>
            </a:extLst>
          </p:cNvPr>
          <p:cNvSpPr/>
          <p:nvPr/>
        </p:nvSpPr>
        <p:spPr>
          <a:xfrm>
            <a:off x="6678945" y="2185587"/>
            <a:ext cx="1370801" cy="634459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32;p25">
            <a:extLst>
              <a:ext uri="{FF2B5EF4-FFF2-40B4-BE49-F238E27FC236}">
                <a16:creationId xmlns:a16="http://schemas.microsoft.com/office/drawing/2014/main" id="{4E1709E9-2C67-0895-F61C-DAF8B8FD46BD}"/>
              </a:ext>
            </a:extLst>
          </p:cNvPr>
          <p:cNvSpPr/>
          <p:nvPr/>
        </p:nvSpPr>
        <p:spPr>
          <a:xfrm>
            <a:off x="6888183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C0EF5D-8583-AB65-87E6-E60C8CF5CEDB}"/>
              </a:ext>
            </a:extLst>
          </p:cNvPr>
          <p:cNvSpPr txBox="1"/>
          <p:nvPr/>
        </p:nvSpPr>
        <p:spPr>
          <a:xfrm>
            <a:off x="1142140" y="3934466"/>
            <a:ext cx="1150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▸ </a:t>
            </a:r>
            <a:r>
              <a:rPr lang="ko-KR" altLang="en-US" sz="1800" b="1" dirty="0"/>
              <a:t>군중 밀집도를 실시간으로 분석</a:t>
            </a:r>
            <a:r>
              <a:rPr lang="ko-KR" altLang="en-US" sz="1800" dirty="0"/>
              <a:t>하여 로봇의 </a:t>
            </a:r>
            <a:r>
              <a:rPr lang="ko-KR" altLang="en-US" sz="1800" b="1" dirty="0"/>
              <a:t>이동 경로를 동적으로 조정하는 알고리즘 </a:t>
            </a:r>
            <a:r>
              <a:rPr lang="ko-KR" altLang="en-US" sz="1800" dirty="0"/>
              <a:t>개발 </a:t>
            </a:r>
            <a:endParaRPr lang="en-US" altLang="ko-KR" sz="1800" dirty="0"/>
          </a:p>
          <a:p>
            <a:r>
              <a:rPr lang="ko-KR" altLang="en-US" sz="1800" dirty="0"/>
              <a:t>▸ 밀집도가 높은 지역을 우회하여 </a:t>
            </a:r>
            <a:r>
              <a:rPr lang="ko-KR" altLang="en-US" sz="1800" b="1" dirty="0"/>
              <a:t>효율적이고 안전한 순찰 경로 생성 </a:t>
            </a:r>
            <a:endParaRPr lang="en-US" altLang="ko-KR" sz="1800" b="1" dirty="0"/>
          </a:p>
          <a:p>
            <a:r>
              <a:rPr lang="ko-KR" altLang="en-US" sz="1800" dirty="0"/>
              <a:t>▸ </a:t>
            </a:r>
            <a:r>
              <a:rPr lang="en-US" altLang="ko-KR" sz="1800" b="1" dirty="0"/>
              <a:t>Road segmentation </a:t>
            </a:r>
            <a:r>
              <a:rPr lang="ko-KR" altLang="en-US" sz="1800" dirty="0"/>
              <a:t>기술을 이용한 </a:t>
            </a:r>
            <a:r>
              <a:rPr lang="ko-KR" altLang="en-US" sz="1800" b="1" dirty="0"/>
              <a:t>이동 가능한 구역 식별 </a:t>
            </a:r>
            <a:r>
              <a:rPr lang="ko-KR" altLang="en-US" sz="1800" dirty="0"/>
              <a:t>및 </a:t>
            </a:r>
            <a:r>
              <a:rPr lang="ko-KR" altLang="en-US" sz="1800" b="1" dirty="0"/>
              <a:t>회피 기동 능력 향상</a:t>
            </a:r>
            <a:endParaRPr lang="ko-KR" altLang="en-US" sz="2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E6A7DB-86A1-526D-08B4-44ABF8D8E3A1}"/>
              </a:ext>
            </a:extLst>
          </p:cNvPr>
          <p:cNvSpPr txBox="1"/>
          <p:nvPr/>
        </p:nvSpPr>
        <p:spPr>
          <a:xfrm>
            <a:off x="5596021" y="6820614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감응형 회피 경로 계획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C1BCA7-54AA-673F-8894-E4DE62056FA2}"/>
              </a:ext>
            </a:extLst>
          </p:cNvPr>
          <p:cNvSpPr txBox="1"/>
          <p:nvPr/>
        </p:nvSpPr>
        <p:spPr>
          <a:xfrm>
            <a:off x="1380626" y="6820614"/>
            <a:ext cx="3106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SemaFORR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군중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회피 알고리즘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44E21F-E75C-9F24-226F-F10554AFE0AE}"/>
              </a:ext>
            </a:extLst>
          </p:cNvPr>
          <p:cNvSpPr txBox="1"/>
          <p:nvPr/>
        </p:nvSpPr>
        <p:spPr>
          <a:xfrm>
            <a:off x="9855878" y="6824088"/>
            <a:ext cx="2236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이동 가능 구역 식별</a:t>
            </a:r>
            <a:br>
              <a:rPr lang="en-US" altLang="ko-KR" sz="1600" b="1" dirty="0"/>
            </a:br>
            <a:r>
              <a:rPr lang="en-US" altLang="ko-KR" sz="1600" b="1" dirty="0"/>
              <a:t>(Road segmentation)</a:t>
            </a:r>
            <a:endParaRPr lang="ko-KR" altLang="en-US" sz="1600" b="1" dirty="0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E1D5751F-612F-5B86-DFF0-7EFBBF5E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997" y="4976147"/>
            <a:ext cx="2308200" cy="177746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18" name="Picture 21">
            <a:extLst>
              <a:ext uri="{FF2B5EF4-FFF2-40B4-BE49-F238E27FC236}">
                <a16:creationId xmlns:a16="http://schemas.microsoft.com/office/drawing/2014/main" id="{1EF750F1-F9E9-02C6-FB7F-A7A44F35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913" y="4971652"/>
            <a:ext cx="3253948" cy="178196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A077DF36-CEE3-A771-3C1B-6B4A92EFD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577" y="4967803"/>
            <a:ext cx="3253948" cy="178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0371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1461A-BC03-E1B9-F80D-839D35D8D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84911C-135D-4963-ECD4-A13EBC982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03DDE165-D340-C55B-4470-2C5941F6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연구의 내용</a:t>
            </a:r>
          </a:p>
        </p:txBody>
      </p:sp>
      <p:sp>
        <p:nvSpPr>
          <p:cNvPr id="9" name="Google Shape;815;p25">
            <a:extLst>
              <a:ext uri="{FF2B5EF4-FFF2-40B4-BE49-F238E27FC236}">
                <a16:creationId xmlns:a16="http://schemas.microsoft.com/office/drawing/2014/main" id="{420E8F33-1FDC-D452-2B1D-BA8085A9A3A1}"/>
              </a:ext>
            </a:extLst>
          </p:cNvPr>
          <p:cNvSpPr txBox="1"/>
          <p:nvPr/>
        </p:nvSpPr>
        <p:spPr>
          <a:xfrm>
            <a:off x="369683" y="910195"/>
            <a:ext cx="7595463" cy="97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안면 </a:t>
            </a:r>
            <a:r>
              <a:rPr lang="ko-KR" altLang="en-US" sz="280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인식을 이용한 실종자 탐색 시스템 구축</a:t>
            </a:r>
            <a:endParaRPr sz="2800" dirty="0">
              <a:solidFill>
                <a:srgbClr val="434343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810;p25">
            <a:extLst>
              <a:ext uri="{FF2B5EF4-FFF2-40B4-BE49-F238E27FC236}">
                <a16:creationId xmlns:a16="http://schemas.microsoft.com/office/drawing/2014/main" id="{E01E4FBC-86B0-DAD6-D835-2D880F0BCD94}"/>
              </a:ext>
            </a:extLst>
          </p:cNvPr>
          <p:cNvSpPr/>
          <p:nvPr/>
        </p:nvSpPr>
        <p:spPr>
          <a:xfrm>
            <a:off x="4558950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1;p25">
            <a:extLst>
              <a:ext uri="{FF2B5EF4-FFF2-40B4-BE49-F238E27FC236}">
                <a16:creationId xmlns:a16="http://schemas.microsoft.com/office/drawing/2014/main" id="{6A6DB2D0-ED8D-45A4-7F86-CCE77B5D6F1F}"/>
              </a:ext>
            </a:extLst>
          </p:cNvPr>
          <p:cNvSpPr/>
          <p:nvPr/>
        </p:nvSpPr>
        <p:spPr>
          <a:xfrm>
            <a:off x="4728174" y="2925965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13;p25">
            <a:extLst>
              <a:ext uri="{FF2B5EF4-FFF2-40B4-BE49-F238E27FC236}">
                <a16:creationId xmlns:a16="http://schemas.microsoft.com/office/drawing/2014/main" id="{63C96895-B898-2644-6A89-EB66D9538A73}"/>
              </a:ext>
            </a:extLst>
          </p:cNvPr>
          <p:cNvSpPr/>
          <p:nvPr/>
        </p:nvSpPr>
        <p:spPr>
          <a:xfrm>
            <a:off x="2013155" y="2185587"/>
            <a:ext cx="1370802" cy="1191463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146" y="1"/>
                </a:moveTo>
                <a:cubicBezTo>
                  <a:pt x="15491" y="1"/>
                  <a:pt x="14908" y="346"/>
                  <a:pt x="14586" y="906"/>
                </a:cubicBezTo>
                <a:lnTo>
                  <a:pt x="322" y="25599"/>
                </a:lnTo>
                <a:cubicBezTo>
                  <a:pt x="1" y="26159"/>
                  <a:pt x="1" y="26838"/>
                  <a:pt x="322" y="27397"/>
                </a:cubicBezTo>
                <a:lnTo>
                  <a:pt x="14586" y="52091"/>
                </a:lnTo>
                <a:cubicBezTo>
                  <a:pt x="14908" y="52650"/>
                  <a:pt x="15491" y="52996"/>
                  <a:pt x="16146" y="52996"/>
                </a:cubicBezTo>
                <a:lnTo>
                  <a:pt x="44649" y="52996"/>
                </a:lnTo>
                <a:cubicBezTo>
                  <a:pt x="45304" y="52996"/>
                  <a:pt x="45888" y="52650"/>
                  <a:pt x="46209" y="52091"/>
                </a:cubicBezTo>
                <a:lnTo>
                  <a:pt x="60473" y="27397"/>
                </a:lnTo>
                <a:cubicBezTo>
                  <a:pt x="60973" y="26540"/>
                  <a:pt x="60675" y="25433"/>
                  <a:pt x="59818" y="24933"/>
                </a:cubicBezTo>
                <a:cubicBezTo>
                  <a:pt x="59532" y="24772"/>
                  <a:pt x="59222" y="24695"/>
                  <a:pt x="58917" y="24695"/>
                </a:cubicBezTo>
                <a:cubicBezTo>
                  <a:pt x="58293" y="24695"/>
                  <a:pt x="57689" y="25016"/>
                  <a:pt x="57353" y="25599"/>
                </a:cubicBezTo>
                <a:lnTo>
                  <a:pt x="43614" y="49388"/>
                </a:lnTo>
                <a:lnTo>
                  <a:pt x="17182" y="49388"/>
                </a:lnTo>
                <a:lnTo>
                  <a:pt x="3966" y="26492"/>
                </a:lnTo>
                <a:lnTo>
                  <a:pt x="17182" y="3597"/>
                </a:lnTo>
                <a:lnTo>
                  <a:pt x="43614" y="3597"/>
                </a:lnTo>
                <a:lnTo>
                  <a:pt x="53579" y="20861"/>
                </a:lnTo>
                <a:cubicBezTo>
                  <a:pt x="53915" y="21444"/>
                  <a:pt x="54519" y="21765"/>
                  <a:pt x="55143" y="21765"/>
                </a:cubicBezTo>
                <a:cubicBezTo>
                  <a:pt x="55448" y="21765"/>
                  <a:pt x="55758" y="21688"/>
                  <a:pt x="56044" y="21527"/>
                </a:cubicBezTo>
                <a:cubicBezTo>
                  <a:pt x="56901" y="21027"/>
                  <a:pt x="57199" y="19920"/>
                  <a:pt x="56699" y="19063"/>
                </a:cubicBezTo>
                <a:lnTo>
                  <a:pt x="46209" y="906"/>
                </a:lnTo>
                <a:cubicBezTo>
                  <a:pt x="45888" y="346"/>
                  <a:pt x="45304" y="1"/>
                  <a:pt x="44649" y="1"/>
                </a:cubicBez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14;p25">
            <a:extLst>
              <a:ext uri="{FF2B5EF4-FFF2-40B4-BE49-F238E27FC236}">
                <a16:creationId xmlns:a16="http://schemas.microsoft.com/office/drawing/2014/main" id="{8606A6EE-2A83-A0F4-B462-39B2B6148670}"/>
              </a:ext>
            </a:extLst>
          </p:cNvPr>
          <p:cNvSpPr/>
          <p:nvPr/>
        </p:nvSpPr>
        <p:spPr>
          <a:xfrm>
            <a:off x="2213788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818;p25">
            <a:extLst>
              <a:ext uri="{FF2B5EF4-FFF2-40B4-BE49-F238E27FC236}">
                <a16:creationId xmlns:a16="http://schemas.microsoft.com/office/drawing/2014/main" id="{B1D8BA2B-2A40-347B-421A-3FF2927A3222}"/>
              </a:ext>
            </a:extLst>
          </p:cNvPr>
          <p:cNvSpPr/>
          <p:nvPr/>
        </p:nvSpPr>
        <p:spPr>
          <a:xfrm>
            <a:off x="604505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9;p25">
            <a:extLst>
              <a:ext uri="{FF2B5EF4-FFF2-40B4-BE49-F238E27FC236}">
                <a16:creationId xmlns:a16="http://schemas.microsoft.com/office/drawing/2014/main" id="{BBB6A4A5-CA99-DF20-4A10-977AD5326EC4}"/>
              </a:ext>
            </a:extLst>
          </p:cNvPr>
          <p:cNvSpPr/>
          <p:nvPr/>
        </p:nvSpPr>
        <p:spPr>
          <a:xfrm>
            <a:off x="4689586" y="1805463"/>
            <a:ext cx="2004143" cy="813801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20;p25">
            <a:extLst>
              <a:ext uri="{FF2B5EF4-FFF2-40B4-BE49-F238E27FC236}">
                <a16:creationId xmlns:a16="http://schemas.microsoft.com/office/drawing/2014/main" id="{E02FDFDF-F20C-ACCE-B712-AFDE994264E5}"/>
              </a:ext>
            </a:extLst>
          </p:cNvPr>
          <p:cNvSpPr/>
          <p:nvPr/>
        </p:nvSpPr>
        <p:spPr>
          <a:xfrm>
            <a:off x="4548482" y="2728777"/>
            <a:ext cx="2286353" cy="1058136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1;p25">
            <a:extLst>
              <a:ext uri="{FF2B5EF4-FFF2-40B4-BE49-F238E27FC236}">
                <a16:creationId xmlns:a16="http://schemas.microsoft.com/office/drawing/2014/main" id="{EC3A5D49-222A-C11C-F8D1-193F3C0395FA}"/>
              </a:ext>
            </a:extLst>
          </p:cNvPr>
          <p:cNvSpPr/>
          <p:nvPr/>
        </p:nvSpPr>
        <p:spPr>
          <a:xfrm>
            <a:off x="4897467" y="2108199"/>
            <a:ext cx="1588382" cy="1376016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825;p25">
            <a:extLst>
              <a:ext uri="{FF2B5EF4-FFF2-40B4-BE49-F238E27FC236}">
                <a16:creationId xmlns:a16="http://schemas.microsoft.com/office/drawing/2014/main" id="{AD1E9DC2-7C68-DA09-9235-426A6380460A}"/>
              </a:ext>
            </a:extLst>
          </p:cNvPr>
          <p:cNvSpPr/>
          <p:nvPr/>
        </p:nvSpPr>
        <p:spPr>
          <a:xfrm>
            <a:off x="9277105" y="2185587"/>
            <a:ext cx="1366811" cy="1187994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312" y="1"/>
                </a:moveTo>
                <a:cubicBezTo>
                  <a:pt x="15669" y="1"/>
                  <a:pt x="15073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4" y="27972"/>
                  <a:pt x="3620" y="27397"/>
                </a:cubicBezTo>
                <a:lnTo>
                  <a:pt x="17359" y="3597"/>
                </a:lnTo>
                <a:lnTo>
                  <a:pt x="43791" y="3597"/>
                </a:lnTo>
                <a:lnTo>
                  <a:pt x="57007" y="26492"/>
                </a:lnTo>
                <a:lnTo>
                  <a:pt x="43791" y="49388"/>
                </a:lnTo>
                <a:lnTo>
                  <a:pt x="17359" y="49388"/>
                </a:lnTo>
                <a:lnTo>
                  <a:pt x="7394" y="32124"/>
                </a:lnTo>
                <a:cubicBezTo>
                  <a:pt x="7059" y="31549"/>
                  <a:pt x="6451" y="31226"/>
                  <a:pt x="5828" y="31226"/>
                </a:cubicBezTo>
                <a:cubicBezTo>
                  <a:pt x="5522" y="31226"/>
                  <a:pt x="5212" y="31304"/>
                  <a:pt x="4929" y="31469"/>
                </a:cubicBezTo>
                <a:cubicBezTo>
                  <a:pt x="4072" y="31969"/>
                  <a:pt x="3774" y="33065"/>
                  <a:pt x="4275" y="33934"/>
                </a:cubicBezTo>
                <a:lnTo>
                  <a:pt x="14752" y="52091"/>
                </a:lnTo>
                <a:cubicBezTo>
                  <a:pt x="15073" y="52650"/>
                  <a:pt x="15669" y="52996"/>
                  <a:pt x="16312" y="52996"/>
                </a:cubicBezTo>
                <a:lnTo>
                  <a:pt x="44827" y="52996"/>
                </a:lnTo>
                <a:cubicBezTo>
                  <a:pt x="45470" y="52996"/>
                  <a:pt x="46065" y="52650"/>
                  <a:pt x="46387" y="52091"/>
                </a:cubicBezTo>
                <a:lnTo>
                  <a:pt x="60651" y="27397"/>
                </a:lnTo>
                <a:cubicBezTo>
                  <a:pt x="60972" y="26838"/>
                  <a:pt x="60972" y="26147"/>
                  <a:pt x="60651" y="25599"/>
                </a:cubicBezTo>
                <a:lnTo>
                  <a:pt x="46387" y="906"/>
                </a:lnTo>
                <a:cubicBezTo>
                  <a:pt x="46065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26;p25">
            <a:extLst>
              <a:ext uri="{FF2B5EF4-FFF2-40B4-BE49-F238E27FC236}">
                <a16:creationId xmlns:a16="http://schemas.microsoft.com/office/drawing/2014/main" id="{6C57517D-F987-FD1D-CC2F-4BB7BB7DC2C9}"/>
              </a:ext>
            </a:extLst>
          </p:cNvPr>
          <p:cNvSpPr/>
          <p:nvPr/>
        </p:nvSpPr>
        <p:spPr>
          <a:xfrm>
            <a:off x="9486073" y="2367095"/>
            <a:ext cx="952596" cy="825001"/>
          </a:xfrm>
          <a:custGeom>
            <a:avLst/>
            <a:gdLst/>
            <a:ahLst/>
            <a:cxnLst/>
            <a:rect l="l" t="t" r="r" b="b"/>
            <a:pathLst>
              <a:path w="42495" h="36803" extrusionOk="0">
                <a:moveTo>
                  <a:pt x="10633" y="0"/>
                </a:moveTo>
                <a:lnTo>
                  <a:pt x="1" y="18395"/>
                </a:lnTo>
                <a:lnTo>
                  <a:pt x="10633" y="36802"/>
                </a:lnTo>
                <a:lnTo>
                  <a:pt x="31874" y="36802"/>
                </a:lnTo>
                <a:lnTo>
                  <a:pt x="42494" y="18395"/>
                </a:lnTo>
                <a:lnTo>
                  <a:pt x="31874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830;p25">
            <a:extLst>
              <a:ext uri="{FF2B5EF4-FFF2-40B4-BE49-F238E27FC236}">
                <a16:creationId xmlns:a16="http://schemas.microsoft.com/office/drawing/2014/main" id="{6F5D0257-07DE-E8E7-29D5-BA7F25C03118}"/>
              </a:ext>
            </a:extLst>
          </p:cNvPr>
          <p:cNvSpPr/>
          <p:nvPr/>
        </p:nvSpPr>
        <p:spPr>
          <a:xfrm>
            <a:off x="3378088" y="2886100"/>
            <a:ext cx="1201601" cy="488010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1;p25">
            <a:extLst>
              <a:ext uri="{FF2B5EF4-FFF2-40B4-BE49-F238E27FC236}">
                <a16:creationId xmlns:a16="http://schemas.microsoft.com/office/drawing/2014/main" id="{B43636F0-1FB6-3F3D-22CF-D6ED92FB50D3}"/>
              </a:ext>
            </a:extLst>
          </p:cNvPr>
          <p:cNvSpPr/>
          <p:nvPr/>
        </p:nvSpPr>
        <p:spPr>
          <a:xfrm>
            <a:off x="3293733" y="2184499"/>
            <a:ext cx="1370804" cy="634460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32;p25">
            <a:extLst>
              <a:ext uri="{FF2B5EF4-FFF2-40B4-BE49-F238E27FC236}">
                <a16:creationId xmlns:a16="http://schemas.microsoft.com/office/drawing/2014/main" id="{003F085B-FD5B-5606-633A-36B400A17693}"/>
              </a:ext>
            </a:extLst>
          </p:cNvPr>
          <p:cNvSpPr/>
          <p:nvPr/>
        </p:nvSpPr>
        <p:spPr>
          <a:xfrm>
            <a:off x="3502360" y="2367093"/>
            <a:ext cx="952329" cy="825003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818;p25">
            <a:extLst>
              <a:ext uri="{FF2B5EF4-FFF2-40B4-BE49-F238E27FC236}">
                <a16:creationId xmlns:a16="http://schemas.microsoft.com/office/drawing/2014/main" id="{F530B9C9-3098-A7D4-AD7A-BBF80190A2FE}"/>
              </a:ext>
            </a:extLst>
          </p:cNvPr>
          <p:cNvSpPr/>
          <p:nvPr/>
        </p:nvSpPr>
        <p:spPr>
          <a:xfrm>
            <a:off x="860496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19;p25">
            <a:extLst>
              <a:ext uri="{FF2B5EF4-FFF2-40B4-BE49-F238E27FC236}">
                <a16:creationId xmlns:a16="http://schemas.microsoft.com/office/drawing/2014/main" id="{245200B5-8258-0005-7EAF-0467DC04FCCE}"/>
              </a:ext>
            </a:extLst>
          </p:cNvPr>
          <p:cNvSpPr/>
          <p:nvPr/>
        </p:nvSpPr>
        <p:spPr>
          <a:xfrm>
            <a:off x="8082630" y="2185587"/>
            <a:ext cx="1201600" cy="487921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20;p25">
            <a:extLst>
              <a:ext uri="{FF2B5EF4-FFF2-40B4-BE49-F238E27FC236}">
                <a16:creationId xmlns:a16="http://schemas.microsoft.com/office/drawing/2014/main" id="{414ED33C-FD60-90E1-A30B-71FDA23F1C36}"/>
              </a:ext>
            </a:extLst>
          </p:cNvPr>
          <p:cNvSpPr/>
          <p:nvPr/>
        </p:nvSpPr>
        <p:spPr>
          <a:xfrm>
            <a:off x="7998030" y="2739167"/>
            <a:ext cx="1370801" cy="634414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21;p25">
            <a:extLst>
              <a:ext uri="{FF2B5EF4-FFF2-40B4-BE49-F238E27FC236}">
                <a16:creationId xmlns:a16="http://schemas.microsoft.com/office/drawing/2014/main" id="{54A8BCEB-7DCE-EEA2-0229-C18CAB9483EA}"/>
              </a:ext>
            </a:extLst>
          </p:cNvPr>
          <p:cNvSpPr/>
          <p:nvPr/>
        </p:nvSpPr>
        <p:spPr>
          <a:xfrm>
            <a:off x="8207267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" name="Google Shape;830;p25">
            <a:extLst>
              <a:ext uri="{FF2B5EF4-FFF2-40B4-BE49-F238E27FC236}">
                <a16:creationId xmlns:a16="http://schemas.microsoft.com/office/drawing/2014/main" id="{6A5EB734-8DA7-4364-3EAF-77AFA58452FD}"/>
              </a:ext>
            </a:extLst>
          </p:cNvPr>
          <p:cNvSpPr/>
          <p:nvPr/>
        </p:nvSpPr>
        <p:spPr>
          <a:xfrm>
            <a:off x="6804186" y="2885570"/>
            <a:ext cx="1201600" cy="488010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831;p25">
            <a:extLst>
              <a:ext uri="{FF2B5EF4-FFF2-40B4-BE49-F238E27FC236}">
                <a16:creationId xmlns:a16="http://schemas.microsoft.com/office/drawing/2014/main" id="{BD5D6FD9-3D0B-1189-3856-938394BBCC68}"/>
              </a:ext>
            </a:extLst>
          </p:cNvPr>
          <p:cNvSpPr/>
          <p:nvPr/>
        </p:nvSpPr>
        <p:spPr>
          <a:xfrm>
            <a:off x="6719585" y="2185587"/>
            <a:ext cx="1370801" cy="634459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32;p25">
            <a:extLst>
              <a:ext uri="{FF2B5EF4-FFF2-40B4-BE49-F238E27FC236}">
                <a16:creationId xmlns:a16="http://schemas.microsoft.com/office/drawing/2014/main" id="{D28F3C6F-FE12-158C-A636-7601C68433A1}"/>
              </a:ext>
            </a:extLst>
          </p:cNvPr>
          <p:cNvSpPr/>
          <p:nvPr/>
        </p:nvSpPr>
        <p:spPr>
          <a:xfrm>
            <a:off x="6928823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85EFA3-4460-1D03-069A-018EC5B88C6B}"/>
              </a:ext>
            </a:extLst>
          </p:cNvPr>
          <p:cNvSpPr txBox="1"/>
          <p:nvPr/>
        </p:nvSpPr>
        <p:spPr>
          <a:xfrm>
            <a:off x="1142140" y="3934466"/>
            <a:ext cx="1150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▸ 실시간 </a:t>
            </a:r>
            <a:r>
              <a:rPr lang="ko-KR" altLang="en-US" sz="1800" b="1" dirty="0"/>
              <a:t>안면 인식 </a:t>
            </a:r>
            <a:r>
              <a:rPr lang="ko-KR" altLang="en-US" sz="1800" dirty="0"/>
              <a:t>기술을 활용하여 </a:t>
            </a:r>
            <a:r>
              <a:rPr lang="ko-KR" altLang="en-US" sz="1800" b="1" dirty="0"/>
              <a:t>실종자 및 치매 환자 등 </a:t>
            </a:r>
            <a:r>
              <a:rPr lang="ko-KR" altLang="en-US" sz="1800" b="1" dirty="0" err="1"/>
              <a:t>배회자</a:t>
            </a:r>
            <a:r>
              <a:rPr lang="ko-KR" altLang="en-US" sz="1800" b="1" dirty="0"/>
              <a:t> 탐색 </a:t>
            </a:r>
            <a:r>
              <a:rPr lang="ko-KR" altLang="en-US" sz="1800" dirty="0"/>
              <a:t>및 </a:t>
            </a:r>
            <a:r>
              <a:rPr lang="ko-KR" altLang="en-US" sz="1800" b="1" dirty="0"/>
              <a:t>발견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ko-KR" altLang="en-US" sz="1800" dirty="0"/>
              <a:t>▸ 발견 즉시 </a:t>
            </a:r>
            <a:r>
              <a:rPr lang="ko-KR" altLang="en-US" sz="1800" b="1" dirty="0"/>
              <a:t>위치 정보를 통합 플랫폼 </a:t>
            </a:r>
            <a:r>
              <a:rPr lang="ko-KR" altLang="en-US" sz="1800" dirty="0"/>
              <a:t>및 </a:t>
            </a:r>
            <a:r>
              <a:rPr lang="ko-KR" altLang="en-US" sz="1800" b="1" dirty="0"/>
              <a:t>현장 경찰에게 실시간 전달</a:t>
            </a:r>
            <a:endParaRPr lang="ko-KR" altLang="en-US" sz="32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3CF0AA-6AE8-2FD6-D07B-977CDC27A1BC}"/>
              </a:ext>
            </a:extLst>
          </p:cNvPr>
          <p:cNvSpPr txBox="1"/>
          <p:nvPr/>
        </p:nvSpPr>
        <p:spPr>
          <a:xfrm>
            <a:off x="5966437" y="6757155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구성원</a:t>
            </a:r>
            <a:r>
              <a:rPr lang="en-US" altLang="ko-KR" sz="1600" b="1" dirty="0"/>
              <a:t>(Member) </a:t>
            </a:r>
            <a:r>
              <a:rPr lang="ko-KR" altLang="en-US" sz="1600" b="1" dirty="0"/>
              <a:t>탐색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8FFC34-7AFE-8E30-1C92-B0722A22C4C6}"/>
              </a:ext>
            </a:extLst>
          </p:cNvPr>
          <p:cNvSpPr txBox="1"/>
          <p:nvPr/>
        </p:nvSpPr>
        <p:spPr>
          <a:xfrm>
            <a:off x="1779585" y="6753505"/>
            <a:ext cx="1991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안면 인식 기술</a:t>
            </a:r>
            <a:br>
              <a:rPr lang="en-US" altLang="ko-KR" sz="1600" b="1" dirty="0"/>
            </a:br>
            <a:r>
              <a:rPr lang="en-US" altLang="ko-KR" sz="1600" b="1" dirty="0"/>
              <a:t>(Face Recognition)</a:t>
            </a:r>
            <a:endParaRPr lang="ko-KR" altLang="en-US" sz="1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CF0BFD-AE85-D4BD-809C-3BC344CD269B}"/>
              </a:ext>
            </a:extLst>
          </p:cNvPr>
          <p:cNvSpPr txBox="1"/>
          <p:nvPr/>
        </p:nvSpPr>
        <p:spPr>
          <a:xfrm>
            <a:off x="10388503" y="6753505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위치 정보 전달</a:t>
            </a:r>
            <a:br>
              <a:rPr lang="en-US" altLang="ko-KR" sz="1600" b="1" dirty="0"/>
            </a:br>
            <a:r>
              <a:rPr lang="en-US" altLang="ko-KR" sz="1600" b="1" dirty="0"/>
              <a:t>(GPS RTK)</a:t>
            </a:r>
            <a:endParaRPr lang="ko-KR" altLang="en-US" sz="1600" b="1" dirty="0"/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61CAA4D0-541E-3471-289E-8D7193E9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14" t="2191" r="4421"/>
          <a:stretch>
            <a:fillRect/>
          </a:stretch>
        </p:blipFill>
        <p:spPr>
          <a:xfrm>
            <a:off x="1046489" y="4653960"/>
            <a:ext cx="3457834" cy="2083562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71584C-5CAA-3F93-D228-B6FE36B64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210" y="4864854"/>
            <a:ext cx="4267875" cy="166177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93BD7A7-8A02-CEEC-F831-F1E660A900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325"/>
          <a:stretch>
            <a:fillRect/>
          </a:stretch>
        </p:blipFill>
        <p:spPr>
          <a:xfrm>
            <a:off x="9685972" y="4706784"/>
            <a:ext cx="2965104" cy="197791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1791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01941-D56F-1D9D-B3FB-207B7D69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24E8D-01AB-613F-5CF6-55101297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908D9FC3-D064-4254-BB3C-DB66E7FB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연구의 내용</a:t>
            </a:r>
          </a:p>
        </p:txBody>
      </p:sp>
      <p:sp>
        <p:nvSpPr>
          <p:cNvPr id="9" name="Google Shape;815;p25">
            <a:extLst>
              <a:ext uri="{FF2B5EF4-FFF2-40B4-BE49-F238E27FC236}">
                <a16:creationId xmlns:a16="http://schemas.microsoft.com/office/drawing/2014/main" id="{0D351609-FF5F-4EE0-14A3-2D151A38DD42}"/>
              </a:ext>
            </a:extLst>
          </p:cNvPr>
          <p:cNvSpPr txBox="1"/>
          <p:nvPr/>
        </p:nvSpPr>
        <p:spPr>
          <a:xfrm>
            <a:off x="369683" y="910195"/>
            <a:ext cx="6655957" cy="97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AI </a:t>
            </a:r>
            <a:r>
              <a:rPr lang="ko-KR" altLang="en-US" sz="2800" dirty="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기반의 실시간 흉기 탐지 시스템 개발</a:t>
            </a:r>
            <a:endParaRPr sz="2800" dirty="0">
              <a:solidFill>
                <a:srgbClr val="434343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810;p25">
            <a:extLst>
              <a:ext uri="{FF2B5EF4-FFF2-40B4-BE49-F238E27FC236}">
                <a16:creationId xmlns:a16="http://schemas.microsoft.com/office/drawing/2014/main" id="{8E454DBD-BE66-3EE6-FE0B-A94194B8FBD5}"/>
              </a:ext>
            </a:extLst>
          </p:cNvPr>
          <p:cNvSpPr/>
          <p:nvPr/>
        </p:nvSpPr>
        <p:spPr>
          <a:xfrm>
            <a:off x="455471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1;p25">
            <a:extLst>
              <a:ext uri="{FF2B5EF4-FFF2-40B4-BE49-F238E27FC236}">
                <a16:creationId xmlns:a16="http://schemas.microsoft.com/office/drawing/2014/main" id="{A406171D-9654-58F9-9B6B-67D1AD90195C}"/>
              </a:ext>
            </a:extLst>
          </p:cNvPr>
          <p:cNvSpPr/>
          <p:nvPr/>
        </p:nvSpPr>
        <p:spPr>
          <a:xfrm>
            <a:off x="4723935" y="2925965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13;p25">
            <a:extLst>
              <a:ext uri="{FF2B5EF4-FFF2-40B4-BE49-F238E27FC236}">
                <a16:creationId xmlns:a16="http://schemas.microsoft.com/office/drawing/2014/main" id="{B0ED7B0D-8148-2A9F-48EE-5C0B759DEFC7}"/>
              </a:ext>
            </a:extLst>
          </p:cNvPr>
          <p:cNvSpPr/>
          <p:nvPr/>
        </p:nvSpPr>
        <p:spPr>
          <a:xfrm>
            <a:off x="2008916" y="2185587"/>
            <a:ext cx="1370802" cy="1191463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146" y="1"/>
                </a:moveTo>
                <a:cubicBezTo>
                  <a:pt x="15491" y="1"/>
                  <a:pt x="14908" y="346"/>
                  <a:pt x="14586" y="906"/>
                </a:cubicBezTo>
                <a:lnTo>
                  <a:pt x="322" y="25599"/>
                </a:lnTo>
                <a:cubicBezTo>
                  <a:pt x="1" y="26159"/>
                  <a:pt x="1" y="26838"/>
                  <a:pt x="322" y="27397"/>
                </a:cubicBezTo>
                <a:lnTo>
                  <a:pt x="14586" y="52091"/>
                </a:lnTo>
                <a:cubicBezTo>
                  <a:pt x="14908" y="52650"/>
                  <a:pt x="15491" y="52996"/>
                  <a:pt x="16146" y="52996"/>
                </a:cubicBezTo>
                <a:lnTo>
                  <a:pt x="44649" y="52996"/>
                </a:lnTo>
                <a:cubicBezTo>
                  <a:pt x="45304" y="52996"/>
                  <a:pt x="45888" y="52650"/>
                  <a:pt x="46209" y="52091"/>
                </a:cubicBezTo>
                <a:lnTo>
                  <a:pt x="60473" y="27397"/>
                </a:lnTo>
                <a:cubicBezTo>
                  <a:pt x="60973" y="26540"/>
                  <a:pt x="60675" y="25433"/>
                  <a:pt x="59818" y="24933"/>
                </a:cubicBezTo>
                <a:cubicBezTo>
                  <a:pt x="59532" y="24772"/>
                  <a:pt x="59222" y="24695"/>
                  <a:pt x="58917" y="24695"/>
                </a:cubicBezTo>
                <a:cubicBezTo>
                  <a:pt x="58293" y="24695"/>
                  <a:pt x="57689" y="25016"/>
                  <a:pt x="57353" y="25599"/>
                </a:cubicBezTo>
                <a:lnTo>
                  <a:pt x="43614" y="49388"/>
                </a:lnTo>
                <a:lnTo>
                  <a:pt x="17182" y="49388"/>
                </a:lnTo>
                <a:lnTo>
                  <a:pt x="3966" y="26492"/>
                </a:lnTo>
                <a:lnTo>
                  <a:pt x="17182" y="3597"/>
                </a:lnTo>
                <a:lnTo>
                  <a:pt x="43614" y="3597"/>
                </a:lnTo>
                <a:lnTo>
                  <a:pt x="53579" y="20861"/>
                </a:lnTo>
                <a:cubicBezTo>
                  <a:pt x="53915" y="21444"/>
                  <a:pt x="54519" y="21765"/>
                  <a:pt x="55143" y="21765"/>
                </a:cubicBezTo>
                <a:cubicBezTo>
                  <a:pt x="55448" y="21765"/>
                  <a:pt x="55758" y="21688"/>
                  <a:pt x="56044" y="21527"/>
                </a:cubicBezTo>
                <a:cubicBezTo>
                  <a:pt x="56901" y="21027"/>
                  <a:pt x="57199" y="19920"/>
                  <a:pt x="56699" y="19063"/>
                </a:cubicBezTo>
                <a:lnTo>
                  <a:pt x="46209" y="906"/>
                </a:lnTo>
                <a:cubicBezTo>
                  <a:pt x="45888" y="346"/>
                  <a:pt x="45304" y="1"/>
                  <a:pt x="44649" y="1"/>
                </a:cubicBez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14;p25">
            <a:extLst>
              <a:ext uri="{FF2B5EF4-FFF2-40B4-BE49-F238E27FC236}">
                <a16:creationId xmlns:a16="http://schemas.microsoft.com/office/drawing/2014/main" id="{6D12580F-0CA1-8209-0C8C-6CED58B48DE2}"/>
              </a:ext>
            </a:extLst>
          </p:cNvPr>
          <p:cNvSpPr/>
          <p:nvPr/>
        </p:nvSpPr>
        <p:spPr>
          <a:xfrm>
            <a:off x="2219709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818;p25">
            <a:extLst>
              <a:ext uri="{FF2B5EF4-FFF2-40B4-BE49-F238E27FC236}">
                <a16:creationId xmlns:a16="http://schemas.microsoft.com/office/drawing/2014/main" id="{7527C24E-9CB2-BE05-2AC2-380CF15EB62C}"/>
              </a:ext>
            </a:extLst>
          </p:cNvPr>
          <p:cNvSpPr/>
          <p:nvPr/>
        </p:nvSpPr>
        <p:spPr>
          <a:xfrm>
            <a:off x="6040812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9;p25">
            <a:extLst>
              <a:ext uri="{FF2B5EF4-FFF2-40B4-BE49-F238E27FC236}">
                <a16:creationId xmlns:a16="http://schemas.microsoft.com/office/drawing/2014/main" id="{AEEFDA8D-A5E7-7B60-ED21-0366F6D57081}"/>
              </a:ext>
            </a:extLst>
          </p:cNvPr>
          <p:cNvSpPr/>
          <p:nvPr/>
        </p:nvSpPr>
        <p:spPr>
          <a:xfrm>
            <a:off x="4652496" y="2189902"/>
            <a:ext cx="1205110" cy="489346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20;p25">
            <a:extLst>
              <a:ext uri="{FF2B5EF4-FFF2-40B4-BE49-F238E27FC236}">
                <a16:creationId xmlns:a16="http://schemas.microsoft.com/office/drawing/2014/main" id="{C8524643-1A88-BA6C-CD6A-429A3034BAE9}"/>
              </a:ext>
            </a:extLst>
          </p:cNvPr>
          <p:cNvSpPr/>
          <p:nvPr/>
        </p:nvSpPr>
        <p:spPr>
          <a:xfrm>
            <a:off x="4567649" y="2745099"/>
            <a:ext cx="1374805" cy="636267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1;p25">
            <a:extLst>
              <a:ext uri="{FF2B5EF4-FFF2-40B4-BE49-F238E27FC236}">
                <a16:creationId xmlns:a16="http://schemas.microsoft.com/office/drawing/2014/main" id="{7D22DECB-AEA2-6BB4-E5E7-30E59F603597}"/>
              </a:ext>
            </a:extLst>
          </p:cNvPr>
          <p:cNvSpPr/>
          <p:nvPr/>
        </p:nvSpPr>
        <p:spPr>
          <a:xfrm>
            <a:off x="4777497" y="2371940"/>
            <a:ext cx="955109" cy="82741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825;p25">
            <a:extLst>
              <a:ext uri="{FF2B5EF4-FFF2-40B4-BE49-F238E27FC236}">
                <a16:creationId xmlns:a16="http://schemas.microsoft.com/office/drawing/2014/main" id="{3E975131-5C43-628D-D284-98740FA83C96}"/>
              </a:ext>
            </a:extLst>
          </p:cNvPr>
          <p:cNvSpPr/>
          <p:nvPr/>
        </p:nvSpPr>
        <p:spPr>
          <a:xfrm>
            <a:off x="9236465" y="2185587"/>
            <a:ext cx="1366811" cy="1187994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312" y="1"/>
                </a:moveTo>
                <a:cubicBezTo>
                  <a:pt x="15669" y="1"/>
                  <a:pt x="15073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4" y="27972"/>
                  <a:pt x="3620" y="27397"/>
                </a:cubicBezTo>
                <a:lnTo>
                  <a:pt x="17359" y="3597"/>
                </a:lnTo>
                <a:lnTo>
                  <a:pt x="43791" y="3597"/>
                </a:lnTo>
                <a:lnTo>
                  <a:pt x="57007" y="26492"/>
                </a:lnTo>
                <a:lnTo>
                  <a:pt x="43791" y="49388"/>
                </a:lnTo>
                <a:lnTo>
                  <a:pt x="17359" y="49388"/>
                </a:lnTo>
                <a:lnTo>
                  <a:pt x="7394" y="32124"/>
                </a:lnTo>
                <a:cubicBezTo>
                  <a:pt x="7059" y="31549"/>
                  <a:pt x="6451" y="31226"/>
                  <a:pt x="5828" y="31226"/>
                </a:cubicBezTo>
                <a:cubicBezTo>
                  <a:pt x="5522" y="31226"/>
                  <a:pt x="5212" y="31304"/>
                  <a:pt x="4929" y="31469"/>
                </a:cubicBezTo>
                <a:cubicBezTo>
                  <a:pt x="4072" y="31969"/>
                  <a:pt x="3774" y="33065"/>
                  <a:pt x="4275" y="33934"/>
                </a:cubicBezTo>
                <a:lnTo>
                  <a:pt x="14752" y="52091"/>
                </a:lnTo>
                <a:cubicBezTo>
                  <a:pt x="15073" y="52650"/>
                  <a:pt x="15669" y="52996"/>
                  <a:pt x="16312" y="52996"/>
                </a:cubicBezTo>
                <a:lnTo>
                  <a:pt x="44827" y="52996"/>
                </a:lnTo>
                <a:cubicBezTo>
                  <a:pt x="45470" y="52996"/>
                  <a:pt x="46065" y="52650"/>
                  <a:pt x="46387" y="52091"/>
                </a:cubicBezTo>
                <a:lnTo>
                  <a:pt x="60651" y="27397"/>
                </a:lnTo>
                <a:cubicBezTo>
                  <a:pt x="60972" y="26838"/>
                  <a:pt x="60972" y="26147"/>
                  <a:pt x="60651" y="25599"/>
                </a:cubicBezTo>
                <a:lnTo>
                  <a:pt x="46387" y="906"/>
                </a:lnTo>
                <a:cubicBezTo>
                  <a:pt x="46065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26;p25">
            <a:extLst>
              <a:ext uri="{FF2B5EF4-FFF2-40B4-BE49-F238E27FC236}">
                <a16:creationId xmlns:a16="http://schemas.microsoft.com/office/drawing/2014/main" id="{73AE0E80-C598-C179-D4D6-2F349D927571}"/>
              </a:ext>
            </a:extLst>
          </p:cNvPr>
          <p:cNvSpPr/>
          <p:nvPr/>
        </p:nvSpPr>
        <p:spPr>
          <a:xfrm>
            <a:off x="9445433" y="2367095"/>
            <a:ext cx="952596" cy="825001"/>
          </a:xfrm>
          <a:custGeom>
            <a:avLst/>
            <a:gdLst/>
            <a:ahLst/>
            <a:cxnLst/>
            <a:rect l="l" t="t" r="r" b="b"/>
            <a:pathLst>
              <a:path w="42495" h="36803" extrusionOk="0">
                <a:moveTo>
                  <a:pt x="10633" y="0"/>
                </a:moveTo>
                <a:lnTo>
                  <a:pt x="1" y="18395"/>
                </a:lnTo>
                <a:lnTo>
                  <a:pt x="10633" y="36802"/>
                </a:lnTo>
                <a:lnTo>
                  <a:pt x="31874" y="36802"/>
                </a:lnTo>
                <a:lnTo>
                  <a:pt x="42494" y="18395"/>
                </a:lnTo>
                <a:lnTo>
                  <a:pt x="31874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830;p25">
            <a:extLst>
              <a:ext uri="{FF2B5EF4-FFF2-40B4-BE49-F238E27FC236}">
                <a16:creationId xmlns:a16="http://schemas.microsoft.com/office/drawing/2014/main" id="{BE5B1C3C-9706-81E3-18CD-5846ED1107BD}"/>
              </a:ext>
            </a:extLst>
          </p:cNvPr>
          <p:cNvSpPr/>
          <p:nvPr/>
        </p:nvSpPr>
        <p:spPr>
          <a:xfrm>
            <a:off x="3373849" y="2886100"/>
            <a:ext cx="1201601" cy="488010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1;p25">
            <a:extLst>
              <a:ext uri="{FF2B5EF4-FFF2-40B4-BE49-F238E27FC236}">
                <a16:creationId xmlns:a16="http://schemas.microsoft.com/office/drawing/2014/main" id="{D255A442-F4B1-1C11-37AC-2C78CC0D9296}"/>
              </a:ext>
            </a:extLst>
          </p:cNvPr>
          <p:cNvSpPr/>
          <p:nvPr/>
        </p:nvSpPr>
        <p:spPr>
          <a:xfrm>
            <a:off x="3289494" y="2184499"/>
            <a:ext cx="1370804" cy="634460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32;p25">
            <a:extLst>
              <a:ext uri="{FF2B5EF4-FFF2-40B4-BE49-F238E27FC236}">
                <a16:creationId xmlns:a16="http://schemas.microsoft.com/office/drawing/2014/main" id="{F6FB65B0-5251-C2CC-6A39-0B475938F001}"/>
              </a:ext>
            </a:extLst>
          </p:cNvPr>
          <p:cNvSpPr/>
          <p:nvPr/>
        </p:nvSpPr>
        <p:spPr>
          <a:xfrm>
            <a:off x="3498121" y="2367093"/>
            <a:ext cx="952329" cy="825003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818;p25">
            <a:extLst>
              <a:ext uri="{FF2B5EF4-FFF2-40B4-BE49-F238E27FC236}">
                <a16:creationId xmlns:a16="http://schemas.microsoft.com/office/drawing/2014/main" id="{01604401-ED7F-B7D6-0FEA-A09C808B8A62}"/>
              </a:ext>
            </a:extLst>
          </p:cNvPr>
          <p:cNvSpPr/>
          <p:nvPr/>
        </p:nvSpPr>
        <p:spPr>
          <a:xfrm>
            <a:off x="856432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19;p25">
            <a:extLst>
              <a:ext uri="{FF2B5EF4-FFF2-40B4-BE49-F238E27FC236}">
                <a16:creationId xmlns:a16="http://schemas.microsoft.com/office/drawing/2014/main" id="{8AC7D749-23B2-9E37-24AA-251F3A2D543C}"/>
              </a:ext>
            </a:extLst>
          </p:cNvPr>
          <p:cNvSpPr/>
          <p:nvPr/>
        </p:nvSpPr>
        <p:spPr>
          <a:xfrm>
            <a:off x="8041990" y="2185587"/>
            <a:ext cx="1201600" cy="487921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20;p25">
            <a:extLst>
              <a:ext uri="{FF2B5EF4-FFF2-40B4-BE49-F238E27FC236}">
                <a16:creationId xmlns:a16="http://schemas.microsoft.com/office/drawing/2014/main" id="{4147916B-5B15-8A49-C1D0-B1E0151A2B55}"/>
              </a:ext>
            </a:extLst>
          </p:cNvPr>
          <p:cNvSpPr/>
          <p:nvPr/>
        </p:nvSpPr>
        <p:spPr>
          <a:xfrm>
            <a:off x="7957390" y="2739167"/>
            <a:ext cx="1370801" cy="634414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21;p25">
            <a:extLst>
              <a:ext uri="{FF2B5EF4-FFF2-40B4-BE49-F238E27FC236}">
                <a16:creationId xmlns:a16="http://schemas.microsoft.com/office/drawing/2014/main" id="{7600F9A2-C0DF-C5F4-9B8E-AFA4376DEC1F}"/>
              </a:ext>
            </a:extLst>
          </p:cNvPr>
          <p:cNvSpPr/>
          <p:nvPr/>
        </p:nvSpPr>
        <p:spPr>
          <a:xfrm>
            <a:off x="8166627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" name="Google Shape;830;p25">
            <a:extLst>
              <a:ext uri="{FF2B5EF4-FFF2-40B4-BE49-F238E27FC236}">
                <a16:creationId xmlns:a16="http://schemas.microsoft.com/office/drawing/2014/main" id="{1133645E-7619-0390-25E4-541A8E6F4BB2}"/>
              </a:ext>
            </a:extLst>
          </p:cNvPr>
          <p:cNvSpPr/>
          <p:nvPr/>
        </p:nvSpPr>
        <p:spPr>
          <a:xfrm>
            <a:off x="5950764" y="2972935"/>
            <a:ext cx="2004098" cy="813932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831;p25">
            <a:extLst>
              <a:ext uri="{FF2B5EF4-FFF2-40B4-BE49-F238E27FC236}">
                <a16:creationId xmlns:a16="http://schemas.microsoft.com/office/drawing/2014/main" id="{B8544482-58DA-33A6-A5C0-767E08D42E1E}"/>
              </a:ext>
            </a:extLst>
          </p:cNvPr>
          <p:cNvSpPr/>
          <p:nvPr/>
        </p:nvSpPr>
        <p:spPr>
          <a:xfrm>
            <a:off x="5809662" y="1805463"/>
            <a:ext cx="2286301" cy="1058188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32;p25">
            <a:extLst>
              <a:ext uri="{FF2B5EF4-FFF2-40B4-BE49-F238E27FC236}">
                <a16:creationId xmlns:a16="http://schemas.microsoft.com/office/drawing/2014/main" id="{C487AA40-4074-1112-1990-F5A69FF586DE}"/>
              </a:ext>
            </a:extLst>
          </p:cNvPr>
          <p:cNvSpPr/>
          <p:nvPr/>
        </p:nvSpPr>
        <p:spPr>
          <a:xfrm>
            <a:off x="6158641" y="2108193"/>
            <a:ext cx="1588346" cy="1375985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F89704-AE21-F583-25EF-1D11FB73A39F}"/>
              </a:ext>
            </a:extLst>
          </p:cNvPr>
          <p:cNvSpPr txBox="1"/>
          <p:nvPr/>
        </p:nvSpPr>
        <p:spPr>
          <a:xfrm>
            <a:off x="1142140" y="3934466"/>
            <a:ext cx="1150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▸ </a:t>
            </a:r>
            <a:r>
              <a:rPr lang="ko-KR" altLang="en-US" sz="1800" b="1" dirty="0"/>
              <a:t>객체 탐지</a:t>
            </a:r>
            <a:r>
              <a:rPr lang="en-US" altLang="ko-KR" sz="1800" b="1" dirty="0"/>
              <a:t>(Object Detection) </a:t>
            </a:r>
            <a:r>
              <a:rPr lang="ko-KR" altLang="en-US" sz="1800" dirty="0"/>
              <a:t>모델을 통해 </a:t>
            </a:r>
            <a:r>
              <a:rPr lang="ko-KR" altLang="en-US" sz="1800" b="1" dirty="0"/>
              <a:t>흉기 소지자 </a:t>
            </a:r>
            <a:r>
              <a:rPr lang="ko-KR" altLang="en-US" sz="1800" dirty="0"/>
              <a:t>실시간 </a:t>
            </a:r>
            <a:r>
              <a:rPr lang="ko-KR" altLang="en-US" sz="1800" b="1" dirty="0"/>
              <a:t>탐지 </a:t>
            </a:r>
            <a:endParaRPr lang="en-US" altLang="ko-KR" sz="1800" b="1" dirty="0"/>
          </a:p>
          <a:p>
            <a:r>
              <a:rPr lang="ko-KR" altLang="en-US" sz="1800" dirty="0"/>
              <a:t>▸ </a:t>
            </a:r>
            <a:r>
              <a:rPr lang="ko-KR" altLang="en-US" sz="1800" b="1" dirty="0"/>
              <a:t>자세 추정</a:t>
            </a:r>
            <a:r>
              <a:rPr lang="en-US" altLang="ko-KR" sz="1800" b="1" dirty="0"/>
              <a:t>(Posture Estimation)</a:t>
            </a:r>
            <a:r>
              <a:rPr lang="ko-KR" altLang="en-US" sz="1800" dirty="0"/>
              <a:t>을 </a:t>
            </a:r>
            <a:r>
              <a:rPr lang="ko-KR" altLang="en-US" sz="1800" b="1" dirty="0"/>
              <a:t>결합</a:t>
            </a:r>
            <a:r>
              <a:rPr lang="ko-KR" altLang="en-US" sz="1800" dirty="0"/>
              <a:t>한 정밀한 </a:t>
            </a:r>
            <a:r>
              <a:rPr lang="ko-KR" altLang="en-US" sz="1800" b="1" dirty="0"/>
              <a:t>위험인물 식별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ko-KR" altLang="en-US" sz="1800" dirty="0"/>
              <a:t>▸ 위험인물 탐지 시 </a:t>
            </a:r>
            <a:r>
              <a:rPr lang="ko-KR" altLang="en-US" sz="1800" b="1" dirty="0"/>
              <a:t>즉시 추적 및 경고 시스템 활성화</a:t>
            </a:r>
            <a:endParaRPr lang="ko-KR" altLang="en-US" sz="40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BB249E-E6A4-E292-D89E-FA6C533571A3}"/>
              </a:ext>
            </a:extLst>
          </p:cNvPr>
          <p:cNvSpPr txBox="1"/>
          <p:nvPr/>
        </p:nvSpPr>
        <p:spPr>
          <a:xfrm>
            <a:off x="6711218" y="6757155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위험인물 식별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7BE604-DD2E-2A6D-2664-5500966113F4}"/>
              </a:ext>
            </a:extLst>
          </p:cNvPr>
          <p:cNvSpPr txBox="1"/>
          <p:nvPr/>
        </p:nvSpPr>
        <p:spPr>
          <a:xfrm>
            <a:off x="3347477" y="675350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무기 탐지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3B1763-75B8-958A-7E46-5D474D2B4396}"/>
              </a:ext>
            </a:extLst>
          </p:cNvPr>
          <p:cNvSpPr txBox="1"/>
          <p:nvPr/>
        </p:nvSpPr>
        <p:spPr>
          <a:xfrm>
            <a:off x="8897613" y="6753505"/>
            <a:ext cx="1970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위험인물 정보 전달</a:t>
            </a:r>
          </a:p>
        </p:txBody>
      </p:sp>
      <p:pic>
        <p:nvPicPr>
          <p:cNvPr id="10" name="Picture 32">
            <a:extLst>
              <a:ext uri="{FF2B5EF4-FFF2-40B4-BE49-F238E27FC236}">
                <a16:creationId xmlns:a16="http://schemas.microsoft.com/office/drawing/2014/main" id="{626F6558-B00C-8084-9342-7E06B3B9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49" y="4990186"/>
            <a:ext cx="1610246" cy="174936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33">
            <a:extLst>
              <a:ext uri="{FF2B5EF4-FFF2-40B4-BE49-F238E27FC236}">
                <a16:creationId xmlns:a16="http://schemas.microsoft.com/office/drawing/2014/main" id="{605E4E0E-8F10-F81B-50AB-DBFE3AF9F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812" y="4968971"/>
            <a:ext cx="2187574" cy="17845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34">
            <a:extLst>
              <a:ext uri="{FF2B5EF4-FFF2-40B4-BE49-F238E27FC236}">
                <a16:creationId xmlns:a16="http://schemas.microsoft.com/office/drawing/2014/main" id="{2F252E10-3B1A-0F15-E985-8882BCCA8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682" y="4975000"/>
            <a:ext cx="4309130" cy="17645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6605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1C1A1-500C-6597-10DB-B75F7891B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CCD67-F2E4-73BC-4AA6-67E2A765C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95D68DA1-0C44-10F1-F6A2-C8FF550D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연구의 내용</a:t>
            </a:r>
          </a:p>
        </p:txBody>
      </p:sp>
      <p:sp>
        <p:nvSpPr>
          <p:cNvPr id="9" name="Google Shape;815;p25">
            <a:extLst>
              <a:ext uri="{FF2B5EF4-FFF2-40B4-BE49-F238E27FC236}">
                <a16:creationId xmlns:a16="http://schemas.microsoft.com/office/drawing/2014/main" id="{798BA6B6-2D00-2F38-8FE8-675AC53E0495}"/>
              </a:ext>
            </a:extLst>
          </p:cNvPr>
          <p:cNvSpPr txBox="1"/>
          <p:nvPr/>
        </p:nvSpPr>
        <p:spPr>
          <a:xfrm>
            <a:off x="369683" y="910195"/>
            <a:ext cx="7301117" cy="97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디지털 트윈 기반 통합 모니터링 시스템 구축</a:t>
            </a:r>
            <a:endParaRPr sz="2800" dirty="0">
              <a:solidFill>
                <a:srgbClr val="434343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810;p25">
            <a:extLst>
              <a:ext uri="{FF2B5EF4-FFF2-40B4-BE49-F238E27FC236}">
                <a16:creationId xmlns:a16="http://schemas.microsoft.com/office/drawing/2014/main" id="{3548CADD-0036-6D47-F781-BE4AD4780721}"/>
              </a:ext>
            </a:extLst>
          </p:cNvPr>
          <p:cNvSpPr/>
          <p:nvPr/>
        </p:nvSpPr>
        <p:spPr>
          <a:xfrm>
            <a:off x="455471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1;p25">
            <a:extLst>
              <a:ext uri="{FF2B5EF4-FFF2-40B4-BE49-F238E27FC236}">
                <a16:creationId xmlns:a16="http://schemas.microsoft.com/office/drawing/2014/main" id="{0835DF81-CCEF-C2F8-BB92-B0618DC7BF15}"/>
              </a:ext>
            </a:extLst>
          </p:cNvPr>
          <p:cNvSpPr/>
          <p:nvPr/>
        </p:nvSpPr>
        <p:spPr>
          <a:xfrm>
            <a:off x="4723935" y="2925965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13;p25">
            <a:extLst>
              <a:ext uri="{FF2B5EF4-FFF2-40B4-BE49-F238E27FC236}">
                <a16:creationId xmlns:a16="http://schemas.microsoft.com/office/drawing/2014/main" id="{697E9EC1-C32E-5748-F2D5-ED3E385CE0AA}"/>
              </a:ext>
            </a:extLst>
          </p:cNvPr>
          <p:cNvSpPr/>
          <p:nvPr/>
        </p:nvSpPr>
        <p:spPr>
          <a:xfrm>
            <a:off x="2008916" y="2185587"/>
            <a:ext cx="1370802" cy="1191463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146" y="1"/>
                </a:moveTo>
                <a:cubicBezTo>
                  <a:pt x="15491" y="1"/>
                  <a:pt x="14908" y="346"/>
                  <a:pt x="14586" y="906"/>
                </a:cubicBezTo>
                <a:lnTo>
                  <a:pt x="322" y="25599"/>
                </a:lnTo>
                <a:cubicBezTo>
                  <a:pt x="1" y="26159"/>
                  <a:pt x="1" y="26838"/>
                  <a:pt x="322" y="27397"/>
                </a:cubicBezTo>
                <a:lnTo>
                  <a:pt x="14586" y="52091"/>
                </a:lnTo>
                <a:cubicBezTo>
                  <a:pt x="14908" y="52650"/>
                  <a:pt x="15491" y="52996"/>
                  <a:pt x="16146" y="52996"/>
                </a:cubicBezTo>
                <a:lnTo>
                  <a:pt x="44649" y="52996"/>
                </a:lnTo>
                <a:cubicBezTo>
                  <a:pt x="45304" y="52996"/>
                  <a:pt x="45888" y="52650"/>
                  <a:pt x="46209" y="52091"/>
                </a:cubicBezTo>
                <a:lnTo>
                  <a:pt x="60473" y="27397"/>
                </a:lnTo>
                <a:cubicBezTo>
                  <a:pt x="60973" y="26540"/>
                  <a:pt x="60675" y="25433"/>
                  <a:pt x="59818" y="24933"/>
                </a:cubicBezTo>
                <a:cubicBezTo>
                  <a:pt x="59532" y="24772"/>
                  <a:pt x="59222" y="24695"/>
                  <a:pt x="58917" y="24695"/>
                </a:cubicBezTo>
                <a:cubicBezTo>
                  <a:pt x="58293" y="24695"/>
                  <a:pt x="57689" y="25016"/>
                  <a:pt x="57353" y="25599"/>
                </a:cubicBezTo>
                <a:lnTo>
                  <a:pt x="43614" y="49388"/>
                </a:lnTo>
                <a:lnTo>
                  <a:pt x="17182" y="49388"/>
                </a:lnTo>
                <a:lnTo>
                  <a:pt x="3966" y="26492"/>
                </a:lnTo>
                <a:lnTo>
                  <a:pt x="17182" y="3597"/>
                </a:lnTo>
                <a:lnTo>
                  <a:pt x="43614" y="3597"/>
                </a:lnTo>
                <a:lnTo>
                  <a:pt x="53579" y="20861"/>
                </a:lnTo>
                <a:cubicBezTo>
                  <a:pt x="53915" y="21444"/>
                  <a:pt x="54519" y="21765"/>
                  <a:pt x="55143" y="21765"/>
                </a:cubicBezTo>
                <a:cubicBezTo>
                  <a:pt x="55448" y="21765"/>
                  <a:pt x="55758" y="21688"/>
                  <a:pt x="56044" y="21527"/>
                </a:cubicBezTo>
                <a:cubicBezTo>
                  <a:pt x="56901" y="21027"/>
                  <a:pt x="57199" y="19920"/>
                  <a:pt x="56699" y="19063"/>
                </a:cubicBezTo>
                <a:lnTo>
                  <a:pt x="46209" y="906"/>
                </a:lnTo>
                <a:cubicBezTo>
                  <a:pt x="45888" y="346"/>
                  <a:pt x="45304" y="1"/>
                  <a:pt x="44649" y="1"/>
                </a:cubicBez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14;p25">
            <a:extLst>
              <a:ext uri="{FF2B5EF4-FFF2-40B4-BE49-F238E27FC236}">
                <a16:creationId xmlns:a16="http://schemas.microsoft.com/office/drawing/2014/main" id="{5509CAAA-C47C-0906-3205-98B7D75BE118}"/>
              </a:ext>
            </a:extLst>
          </p:cNvPr>
          <p:cNvSpPr/>
          <p:nvPr/>
        </p:nvSpPr>
        <p:spPr>
          <a:xfrm>
            <a:off x="2219709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818;p25">
            <a:extLst>
              <a:ext uri="{FF2B5EF4-FFF2-40B4-BE49-F238E27FC236}">
                <a16:creationId xmlns:a16="http://schemas.microsoft.com/office/drawing/2014/main" id="{28FB65DC-7589-943B-078C-4ECC145AA6FD}"/>
              </a:ext>
            </a:extLst>
          </p:cNvPr>
          <p:cNvSpPr/>
          <p:nvPr/>
        </p:nvSpPr>
        <p:spPr>
          <a:xfrm>
            <a:off x="6040812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9;p25">
            <a:extLst>
              <a:ext uri="{FF2B5EF4-FFF2-40B4-BE49-F238E27FC236}">
                <a16:creationId xmlns:a16="http://schemas.microsoft.com/office/drawing/2014/main" id="{F94EFC28-D2AF-E4B2-38C2-730235E58728}"/>
              </a:ext>
            </a:extLst>
          </p:cNvPr>
          <p:cNvSpPr/>
          <p:nvPr/>
        </p:nvSpPr>
        <p:spPr>
          <a:xfrm>
            <a:off x="4652496" y="2189902"/>
            <a:ext cx="1205110" cy="489346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20;p25">
            <a:extLst>
              <a:ext uri="{FF2B5EF4-FFF2-40B4-BE49-F238E27FC236}">
                <a16:creationId xmlns:a16="http://schemas.microsoft.com/office/drawing/2014/main" id="{1370DC61-8184-6B48-7280-30F928C0C664}"/>
              </a:ext>
            </a:extLst>
          </p:cNvPr>
          <p:cNvSpPr/>
          <p:nvPr/>
        </p:nvSpPr>
        <p:spPr>
          <a:xfrm>
            <a:off x="4567649" y="2745099"/>
            <a:ext cx="1374805" cy="636267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1;p25">
            <a:extLst>
              <a:ext uri="{FF2B5EF4-FFF2-40B4-BE49-F238E27FC236}">
                <a16:creationId xmlns:a16="http://schemas.microsoft.com/office/drawing/2014/main" id="{E391538A-01D3-C34C-D6A5-77C84D928ABB}"/>
              </a:ext>
            </a:extLst>
          </p:cNvPr>
          <p:cNvSpPr/>
          <p:nvPr/>
        </p:nvSpPr>
        <p:spPr>
          <a:xfrm>
            <a:off x="4777497" y="2371940"/>
            <a:ext cx="955109" cy="82741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825;p25">
            <a:extLst>
              <a:ext uri="{FF2B5EF4-FFF2-40B4-BE49-F238E27FC236}">
                <a16:creationId xmlns:a16="http://schemas.microsoft.com/office/drawing/2014/main" id="{BB34A843-F1CA-A950-27A5-46B11D3FE6F7}"/>
              </a:ext>
            </a:extLst>
          </p:cNvPr>
          <p:cNvSpPr/>
          <p:nvPr/>
        </p:nvSpPr>
        <p:spPr>
          <a:xfrm>
            <a:off x="9281646" y="2185587"/>
            <a:ext cx="1366811" cy="1187994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312" y="1"/>
                </a:moveTo>
                <a:cubicBezTo>
                  <a:pt x="15669" y="1"/>
                  <a:pt x="15073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4" y="27972"/>
                  <a:pt x="3620" y="27397"/>
                </a:cubicBezTo>
                <a:lnTo>
                  <a:pt x="17359" y="3597"/>
                </a:lnTo>
                <a:lnTo>
                  <a:pt x="43791" y="3597"/>
                </a:lnTo>
                <a:lnTo>
                  <a:pt x="57007" y="26492"/>
                </a:lnTo>
                <a:lnTo>
                  <a:pt x="43791" y="49388"/>
                </a:lnTo>
                <a:lnTo>
                  <a:pt x="17359" y="49388"/>
                </a:lnTo>
                <a:lnTo>
                  <a:pt x="7394" y="32124"/>
                </a:lnTo>
                <a:cubicBezTo>
                  <a:pt x="7059" y="31549"/>
                  <a:pt x="6451" y="31226"/>
                  <a:pt x="5828" y="31226"/>
                </a:cubicBezTo>
                <a:cubicBezTo>
                  <a:pt x="5522" y="31226"/>
                  <a:pt x="5212" y="31304"/>
                  <a:pt x="4929" y="31469"/>
                </a:cubicBezTo>
                <a:cubicBezTo>
                  <a:pt x="4072" y="31969"/>
                  <a:pt x="3774" y="33065"/>
                  <a:pt x="4275" y="33934"/>
                </a:cubicBezTo>
                <a:lnTo>
                  <a:pt x="14752" y="52091"/>
                </a:lnTo>
                <a:cubicBezTo>
                  <a:pt x="15073" y="52650"/>
                  <a:pt x="15669" y="52996"/>
                  <a:pt x="16312" y="52996"/>
                </a:cubicBezTo>
                <a:lnTo>
                  <a:pt x="44827" y="52996"/>
                </a:lnTo>
                <a:cubicBezTo>
                  <a:pt x="45470" y="52996"/>
                  <a:pt x="46065" y="52650"/>
                  <a:pt x="46387" y="52091"/>
                </a:cubicBezTo>
                <a:lnTo>
                  <a:pt x="60651" y="27397"/>
                </a:lnTo>
                <a:cubicBezTo>
                  <a:pt x="60972" y="26838"/>
                  <a:pt x="60972" y="26147"/>
                  <a:pt x="60651" y="25599"/>
                </a:cubicBezTo>
                <a:lnTo>
                  <a:pt x="46387" y="906"/>
                </a:lnTo>
                <a:cubicBezTo>
                  <a:pt x="46065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26;p25">
            <a:extLst>
              <a:ext uri="{FF2B5EF4-FFF2-40B4-BE49-F238E27FC236}">
                <a16:creationId xmlns:a16="http://schemas.microsoft.com/office/drawing/2014/main" id="{E981742C-359E-8109-0396-0AF75BF67711}"/>
              </a:ext>
            </a:extLst>
          </p:cNvPr>
          <p:cNvSpPr/>
          <p:nvPr/>
        </p:nvSpPr>
        <p:spPr>
          <a:xfrm>
            <a:off x="9490614" y="2367095"/>
            <a:ext cx="952596" cy="825001"/>
          </a:xfrm>
          <a:custGeom>
            <a:avLst/>
            <a:gdLst/>
            <a:ahLst/>
            <a:cxnLst/>
            <a:rect l="l" t="t" r="r" b="b"/>
            <a:pathLst>
              <a:path w="42495" h="36803" extrusionOk="0">
                <a:moveTo>
                  <a:pt x="10633" y="0"/>
                </a:moveTo>
                <a:lnTo>
                  <a:pt x="1" y="18395"/>
                </a:lnTo>
                <a:lnTo>
                  <a:pt x="10633" y="36802"/>
                </a:lnTo>
                <a:lnTo>
                  <a:pt x="31874" y="36802"/>
                </a:lnTo>
                <a:lnTo>
                  <a:pt x="42494" y="18395"/>
                </a:lnTo>
                <a:lnTo>
                  <a:pt x="31874" y="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830;p25">
            <a:extLst>
              <a:ext uri="{FF2B5EF4-FFF2-40B4-BE49-F238E27FC236}">
                <a16:creationId xmlns:a16="http://schemas.microsoft.com/office/drawing/2014/main" id="{20A49CB0-43C2-AC52-A86A-1DCDEC6ED4D4}"/>
              </a:ext>
            </a:extLst>
          </p:cNvPr>
          <p:cNvSpPr/>
          <p:nvPr/>
        </p:nvSpPr>
        <p:spPr>
          <a:xfrm>
            <a:off x="3373849" y="2886100"/>
            <a:ext cx="1201601" cy="488010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1;p25">
            <a:extLst>
              <a:ext uri="{FF2B5EF4-FFF2-40B4-BE49-F238E27FC236}">
                <a16:creationId xmlns:a16="http://schemas.microsoft.com/office/drawing/2014/main" id="{20FEFF23-44E3-680A-A575-3E15C47D0C77}"/>
              </a:ext>
            </a:extLst>
          </p:cNvPr>
          <p:cNvSpPr/>
          <p:nvPr/>
        </p:nvSpPr>
        <p:spPr>
          <a:xfrm>
            <a:off x="3289494" y="2184499"/>
            <a:ext cx="1370804" cy="634460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32;p25">
            <a:extLst>
              <a:ext uri="{FF2B5EF4-FFF2-40B4-BE49-F238E27FC236}">
                <a16:creationId xmlns:a16="http://schemas.microsoft.com/office/drawing/2014/main" id="{BB1FEB4F-4D1C-D488-4037-5A9081D1B323}"/>
              </a:ext>
            </a:extLst>
          </p:cNvPr>
          <p:cNvSpPr/>
          <p:nvPr/>
        </p:nvSpPr>
        <p:spPr>
          <a:xfrm>
            <a:off x="3498121" y="2367093"/>
            <a:ext cx="952329" cy="825003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818;p25">
            <a:extLst>
              <a:ext uri="{FF2B5EF4-FFF2-40B4-BE49-F238E27FC236}">
                <a16:creationId xmlns:a16="http://schemas.microsoft.com/office/drawing/2014/main" id="{2817137D-B63A-88BA-86A4-850C19E8CFB0}"/>
              </a:ext>
            </a:extLst>
          </p:cNvPr>
          <p:cNvSpPr/>
          <p:nvPr/>
        </p:nvSpPr>
        <p:spPr>
          <a:xfrm>
            <a:off x="856432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19;p25">
            <a:extLst>
              <a:ext uri="{FF2B5EF4-FFF2-40B4-BE49-F238E27FC236}">
                <a16:creationId xmlns:a16="http://schemas.microsoft.com/office/drawing/2014/main" id="{3CFC030B-0560-27BD-B067-3DAAA6122DF8}"/>
              </a:ext>
            </a:extLst>
          </p:cNvPr>
          <p:cNvSpPr/>
          <p:nvPr/>
        </p:nvSpPr>
        <p:spPr>
          <a:xfrm>
            <a:off x="7261801" y="1805463"/>
            <a:ext cx="1996986" cy="810895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20;p25">
            <a:extLst>
              <a:ext uri="{FF2B5EF4-FFF2-40B4-BE49-F238E27FC236}">
                <a16:creationId xmlns:a16="http://schemas.microsoft.com/office/drawing/2014/main" id="{1D09A727-F3F3-C72A-D14C-C218527251F5}"/>
              </a:ext>
            </a:extLst>
          </p:cNvPr>
          <p:cNvSpPr/>
          <p:nvPr/>
        </p:nvSpPr>
        <p:spPr>
          <a:xfrm>
            <a:off x="7121201" y="2725479"/>
            <a:ext cx="2278188" cy="1054358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21;p25">
            <a:extLst>
              <a:ext uri="{FF2B5EF4-FFF2-40B4-BE49-F238E27FC236}">
                <a16:creationId xmlns:a16="http://schemas.microsoft.com/office/drawing/2014/main" id="{827C3689-D08C-D76D-EB38-9B289DE990F7}"/>
              </a:ext>
            </a:extLst>
          </p:cNvPr>
          <p:cNvSpPr/>
          <p:nvPr/>
        </p:nvSpPr>
        <p:spPr>
          <a:xfrm>
            <a:off x="7468940" y="2107118"/>
            <a:ext cx="1582710" cy="1371102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" name="Google Shape;830;p25">
            <a:extLst>
              <a:ext uri="{FF2B5EF4-FFF2-40B4-BE49-F238E27FC236}">
                <a16:creationId xmlns:a16="http://schemas.microsoft.com/office/drawing/2014/main" id="{352D307D-7430-ECDF-E580-C95015708495}"/>
              </a:ext>
            </a:extLst>
          </p:cNvPr>
          <p:cNvSpPr/>
          <p:nvPr/>
        </p:nvSpPr>
        <p:spPr>
          <a:xfrm>
            <a:off x="5946177" y="2891930"/>
            <a:ext cx="1205109" cy="489436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831;p25">
            <a:extLst>
              <a:ext uri="{FF2B5EF4-FFF2-40B4-BE49-F238E27FC236}">
                <a16:creationId xmlns:a16="http://schemas.microsoft.com/office/drawing/2014/main" id="{2756CFE8-0063-5A94-7361-8FB42FB1B4AD}"/>
              </a:ext>
            </a:extLst>
          </p:cNvPr>
          <p:cNvSpPr/>
          <p:nvPr/>
        </p:nvSpPr>
        <p:spPr>
          <a:xfrm>
            <a:off x="5861329" y="2189903"/>
            <a:ext cx="1374804" cy="636312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32;p25">
            <a:extLst>
              <a:ext uri="{FF2B5EF4-FFF2-40B4-BE49-F238E27FC236}">
                <a16:creationId xmlns:a16="http://schemas.microsoft.com/office/drawing/2014/main" id="{47C0719B-C5C7-2D6F-9683-9310F3859F4F}"/>
              </a:ext>
            </a:extLst>
          </p:cNvPr>
          <p:cNvSpPr/>
          <p:nvPr/>
        </p:nvSpPr>
        <p:spPr>
          <a:xfrm>
            <a:off x="6071178" y="2371941"/>
            <a:ext cx="955108" cy="82741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64186C-5441-FF99-6171-55E418411A9C}"/>
              </a:ext>
            </a:extLst>
          </p:cNvPr>
          <p:cNvSpPr txBox="1"/>
          <p:nvPr/>
        </p:nvSpPr>
        <p:spPr>
          <a:xfrm>
            <a:off x="1142140" y="3934466"/>
            <a:ext cx="1150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▸ </a:t>
            </a:r>
            <a:r>
              <a:rPr lang="en-US" altLang="ko-KR" sz="1800" dirty="0"/>
              <a:t>Omniverse </a:t>
            </a:r>
            <a:r>
              <a:rPr lang="ko-KR" altLang="en-US" sz="1800" dirty="0"/>
              <a:t>플랫폼을 이용한 </a:t>
            </a:r>
            <a:r>
              <a:rPr lang="ko-KR" altLang="en-US" sz="1800" b="1" dirty="0"/>
              <a:t>디지털 트윈 가상 환경 구현 </a:t>
            </a:r>
            <a:endParaRPr lang="en-US" altLang="ko-KR" sz="1800" b="1" dirty="0"/>
          </a:p>
          <a:p>
            <a:r>
              <a:rPr lang="ko-KR" altLang="en-US" sz="1800" dirty="0"/>
              <a:t>▸ 현실의 데이터를 가상 환경에 실시간 반영하여 </a:t>
            </a:r>
            <a:r>
              <a:rPr lang="ko-KR" altLang="en-US" sz="1800" b="1" dirty="0"/>
              <a:t>원격 모니터링 수행 </a:t>
            </a:r>
            <a:endParaRPr lang="en-US" altLang="ko-KR" sz="1800" b="1" dirty="0"/>
          </a:p>
          <a:p>
            <a:r>
              <a:rPr lang="ko-KR" altLang="en-US" sz="1800" dirty="0"/>
              <a:t>▸ 탐지된 모든 정보를 </a:t>
            </a:r>
            <a:r>
              <a:rPr lang="en-US" altLang="ko-KR" sz="1800" b="1" dirty="0"/>
              <a:t>3D </a:t>
            </a:r>
            <a:r>
              <a:rPr lang="ko-KR" altLang="en-US" sz="1800" b="1" dirty="0"/>
              <a:t>시각화</a:t>
            </a:r>
            <a:r>
              <a:rPr lang="ko-KR" altLang="en-US" sz="1800" dirty="0"/>
              <a:t>를 통해 직관적으로 제공하여 </a:t>
            </a:r>
            <a:r>
              <a:rPr lang="ko-KR" altLang="en-US" sz="1800" b="1" dirty="0"/>
              <a:t>빠른 상황 판단 </a:t>
            </a:r>
            <a:r>
              <a:rPr lang="ko-KR" altLang="en-US" sz="1800" dirty="0"/>
              <a:t>및 </a:t>
            </a:r>
            <a:r>
              <a:rPr lang="ko-KR" altLang="en-US" sz="1800" b="1" dirty="0"/>
              <a:t>대응 지원</a:t>
            </a:r>
            <a:endParaRPr lang="ko-KR" altLang="en-US" sz="48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BBCA72-D1A1-AB8F-BB86-8C024880311F}"/>
              </a:ext>
            </a:extLst>
          </p:cNvPr>
          <p:cNvSpPr txBox="1"/>
          <p:nvPr/>
        </p:nvSpPr>
        <p:spPr>
          <a:xfrm>
            <a:off x="6625530" y="675715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실환경</a:t>
            </a:r>
            <a:endParaRPr lang="ko-KR" altLang="en-US" sz="16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CFDE05-2526-5D03-324B-20134A31B848}"/>
              </a:ext>
            </a:extLst>
          </p:cNvPr>
          <p:cNvSpPr txBox="1"/>
          <p:nvPr/>
        </p:nvSpPr>
        <p:spPr>
          <a:xfrm>
            <a:off x="1719602" y="6753505"/>
            <a:ext cx="3095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ROS2 &amp; Isaac sim </a:t>
            </a:r>
            <a:r>
              <a:rPr lang="ko-KR" altLang="en-US" sz="1600" b="1" dirty="0"/>
              <a:t>디지털 트윈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7D3054-32CA-8549-0C47-145617A16AD4}"/>
              </a:ext>
            </a:extLst>
          </p:cNvPr>
          <p:cNvSpPr txBox="1"/>
          <p:nvPr/>
        </p:nvSpPr>
        <p:spPr>
          <a:xfrm>
            <a:off x="9464233" y="67535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가상환경</a:t>
            </a:r>
          </a:p>
        </p:txBody>
      </p:sp>
      <p:pic>
        <p:nvPicPr>
          <p:cNvPr id="8195" name="_x243046016">
            <a:extLst>
              <a:ext uri="{FF2B5EF4-FFF2-40B4-BE49-F238E27FC236}">
                <a16:creationId xmlns:a16="http://schemas.microsoft.com/office/drawing/2014/main" id="{DA6AC44B-E91D-FE80-B395-D61EFDDD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98" y="4927377"/>
            <a:ext cx="3109422" cy="176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_x243048320">
            <a:extLst>
              <a:ext uri="{FF2B5EF4-FFF2-40B4-BE49-F238E27FC236}">
                <a16:creationId xmlns:a16="http://schemas.microsoft.com/office/drawing/2014/main" id="{7AD22D39-12BC-50E6-1005-63BD1C79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999" y="4928104"/>
            <a:ext cx="2775282" cy="177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_x243048536">
            <a:extLst>
              <a:ext uri="{FF2B5EF4-FFF2-40B4-BE49-F238E27FC236}">
                <a16:creationId xmlns:a16="http://schemas.microsoft.com/office/drawing/2014/main" id="{554A4E1C-FED1-AA58-68E5-402A795A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09" y="4931250"/>
            <a:ext cx="3036451" cy="176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6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1DCE9-5EEB-41D4-9248-814C6986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FF91C0-8892-BCCE-BA43-661574518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657CEB77-8BC5-BFBD-4AED-D53D5932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연구의 내용</a:t>
            </a:r>
          </a:p>
        </p:txBody>
      </p:sp>
      <p:sp>
        <p:nvSpPr>
          <p:cNvPr id="9" name="Google Shape;815;p25">
            <a:extLst>
              <a:ext uri="{FF2B5EF4-FFF2-40B4-BE49-F238E27FC236}">
                <a16:creationId xmlns:a16="http://schemas.microsoft.com/office/drawing/2014/main" id="{0D89715C-6C32-2638-371B-DAA730A6EA18}"/>
              </a:ext>
            </a:extLst>
          </p:cNvPr>
          <p:cNvSpPr txBox="1"/>
          <p:nvPr/>
        </p:nvSpPr>
        <p:spPr>
          <a:xfrm>
            <a:off x="369683" y="910195"/>
            <a:ext cx="3755277" cy="97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43434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Fira Sans Extra Condensed Medium"/>
                <a:sym typeface="Fira Sans Extra Condensed Medium"/>
              </a:rPr>
              <a:t>통합 보안 솔루션 개발</a:t>
            </a:r>
            <a:endParaRPr sz="2800" dirty="0">
              <a:solidFill>
                <a:srgbClr val="434343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810;p25">
            <a:extLst>
              <a:ext uri="{FF2B5EF4-FFF2-40B4-BE49-F238E27FC236}">
                <a16:creationId xmlns:a16="http://schemas.microsoft.com/office/drawing/2014/main" id="{3D85F0C5-BF14-12D4-6C8B-5A96513F94DA}"/>
              </a:ext>
            </a:extLst>
          </p:cNvPr>
          <p:cNvSpPr/>
          <p:nvPr/>
        </p:nvSpPr>
        <p:spPr>
          <a:xfrm>
            <a:off x="455471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11;p25">
            <a:extLst>
              <a:ext uri="{FF2B5EF4-FFF2-40B4-BE49-F238E27FC236}">
                <a16:creationId xmlns:a16="http://schemas.microsoft.com/office/drawing/2014/main" id="{07C790D0-464D-7C15-AE31-77005A34FCDE}"/>
              </a:ext>
            </a:extLst>
          </p:cNvPr>
          <p:cNvSpPr/>
          <p:nvPr/>
        </p:nvSpPr>
        <p:spPr>
          <a:xfrm>
            <a:off x="4723935" y="2925965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close/>
              </a:path>
            </a:pathLst>
          </a:custGeom>
          <a:noFill/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13;p25">
            <a:extLst>
              <a:ext uri="{FF2B5EF4-FFF2-40B4-BE49-F238E27FC236}">
                <a16:creationId xmlns:a16="http://schemas.microsoft.com/office/drawing/2014/main" id="{2F00482E-7704-71EC-272A-B8827603FD06}"/>
              </a:ext>
            </a:extLst>
          </p:cNvPr>
          <p:cNvSpPr/>
          <p:nvPr/>
        </p:nvSpPr>
        <p:spPr>
          <a:xfrm>
            <a:off x="2008916" y="2185587"/>
            <a:ext cx="1370802" cy="1191463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146" y="1"/>
                </a:moveTo>
                <a:cubicBezTo>
                  <a:pt x="15491" y="1"/>
                  <a:pt x="14908" y="346"/>
                  <a:pt x="14586" y="906"/>
                </a:cubicBezTo>
                <a:lnTo>
                  <a:pt x="322" y="25599"/>
                </a:lnTo>
                <a:cubicBezTo>
                  <a:pt x="1" y="26159"/>
                  <a:pt x="1" y="26838"/>
                  <a:pt x="322" y="27397"/>
                </a:cubicBezTo>
                <a:lnTo>
                  <a:pt x="14586" y="52091"/>
                </a:lnTo>
                <a:cubicBezTo>
                  <a:pt x="14908" y="52650"/>
                  <a:pt x="15491" y="52996"/>
                  <a:pt x="16146" y="52996"/>
                </a:cubicBezTo>
                <a:lnTo>
                  <a:pt x="44649" y="52996"/>
                </a:lnTo>
                <a:cubicBezTo>
                  <a:pt x="45304" y="52996"/>
                  <a:pt x="45888" y="52650"/>
                  <a:pt x="46209" y="52091"/>
                </a:cubicBezTo>
                <a:lnTo>
                  <a:pt x="60473" y="27397"/>
                </a:lnTo>
                <a:cubicBezTo>
                  <a:pt x="60973" y="26540"/>
                  <a:pt x="60675" y="25433"/>
                  <a:pt x="59818" y="24933"/>
                </a:cubicBezTo>
                <a:cubicBezTo>
                  <a:pt x="59532" y="24772"/>
                  <a:pt x="59222" y="24695"/>
                  <a:pt x="58917" y="24695"/>
                </a:cubicBezTo>
                <a:cubicBezTo>
                  <a:pt x="58293" y="24695"/>
                  <a:pt x="57689" y="25016"/>
                  <a:pt x="57353" y="25599"/>
                </a:cubicBezTo>
                <a:lnTo>
                  <a:pt x="43614" y="49388"/>
                </a:lnTo>
                <a:lnTo>
                  <a:pt x="17182" y="49388"/>
                </a:lnTo>
                <a:lnTo>
                  <a:pt x="3966" y="26492"/>
                </a:lnTo>
                <a:lnTo>
                  <a:pt x="17182" y="3597"/>
                </a:lnTo>
                <a:lnTo>
                  <a:pt x="43614" y="3597"/>
                </a:lnTo>
                <a:lnTo>
                  <a:pt x="53579" y="20861"/>
                </a:lnTo>
                <a:cubicBezTo>
                  <a:pt x="53915" y="21444"/>
                  <a:pt x="54519" y="21765"/>
                  <a:pt x="55143" y="21765"/>
                </a:cubicBezTo>
                <a:cubicBezTo>
                  <a:pt x="55448" y="21765"/>
                  <a:pt x="55758" y="21688"/>
                  <a:pt x="56044" y="21527"/>
                </a:cubicBezTo>
                <a:cubicBezTo>
                  <a:pt x="56901" y="21027"/>
                  <a:pt x="57199" y="19920"/>
                  <a:pt x="56699" y="19063"/>
                </a:cubicBezTo>
                <a:lnTo>
                  <a:pt x="46209" y="906"/>
                </a:lnTo>
                <a:cubicBezTo>
                  <a:pt x="45888" y="346"/>
                  <a:pt x="45304" y="1"/>
                  <a:pt x="44649" y="1"/>
                </a:cubicBez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14;p25">
            <a:extLst>
              <a:ext uri="{FF2B5EF4-FFF2-40B4-BE49-F238E27FC236}">
                <a16:creationId xmlns:a16="http://schemas.microsoft.com/office/drawing/2014/main" id="{F400C508-901E-1DD4-64E7-C06AD46B77E4}"/>
              </a:ext>
            </a:extLst>
          </p:cNvPr>
          <p:cNvSpPr/>
          <p:nvPr/>
        </p:nvSpPr>
        <p:spPr>
          <a:xfrm>
            <a:off x="2219709" y="2367095"/>
            <a:ext cx="952327" cy="82500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69E781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Google Shape;818;p25">
            <a:extLst>
              <a:ext uri="{FF2B5EF4-FFF2-40B4-BE49-F238E27FC236}">
                <a16:creationId xmlns:a16="http://schemas.microsoft.com/office/drawing/2014/main" id="{A23043FA-7CFA-C679-F8D2-EE508CCAF1CA}"/>
              </a:ext>
            </a:extLst>
          </p:cNvPr>
          <p:cNvSpPr/>
          <p:nvPr/>
        </p:nvSpPr>
        <p:spPr>
          <a:xfrm>
            <a:off x="6040812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19;p25">
            <a:extLst>
              <a:ext uri="{FF2B5EF4-FFF2-40B4-BE49-F238E27FC236}">
                <a16:creationId xmlns:a16="http://schemas.microsoft.com/office/drawing/2014/main" id="{A24D30E4-2A26-E412-6F7B-FBEBD0EE3528}"/>
              </a:ext>
            </a:extLst>
          </p:cNvPr>
          <p:cNvSpPr/>
          <p:nvPr/>
        </p:nvSpPr>
        <p:spPr>
          <a:xfrm>
            <a:off x="4652496" y="2189902"/>
            <a:ext cx="1205110" cy="489346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20;p25">
            <a:extLst>
              <a:ext uri="{FF2B5EF4-FFF2-40B4-BE49-F238E27FC236}">
                <a16:creationId xmlns:a16="http://schemas.microsoft.com/office/drawing/2014/main" id="{4ABD7F87-8E0B-5574-58B9-232601BC2F40}"/>
              </a:ext>
            </a:extLst>
          </p:cNvPr>
          <p:cNvSpPr/>
          <p:nvPr/>
        </p:nvSpPr>
        <p:spPr>
          <a:xfrm>
            <a:off x="4567649" y="2745099"/>
            <a:ext cx="1374805" cy="636267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21;p25">
            <a:extLst>
              <a:ext uri="{FF2B5EF4-FFF2-40B4-BE49-F238E27FC236}">
                <a16:creationId xmlns:a16="http://schemas.microsoft.com/office/drawing/2014/main" id="{4BEC9FCF-24C2-BE6E-8F32-B6E9E70EEDFC}"/>
              </a:ext>
            </a:extLst>
          </p:cNvPr>
          <p:cNvSpPr/>
          <p:nvPr/>
        </p:nvSpPr>
        <p:spPr>
          <a:xfrm>
            <a:off x="4777497" y="2371940"/>
            <a:ext cx="955109" cy="82741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5EB2FC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825;p25">
            <a:extLst>
              <a:ext uri="{FF2B5EF4-FFF2-40B4-BE49-F238E27FC236}">
                <a16:creationId xmlns:a16="http://schemas.microsoft.com/office/drawing/2014/main" id="{44773E71-3DCC-E085-6FE2-2F2D7BBDE740}"/>
              </a:ext>
            </a:extLst>
          </p:cNvPr>
          <p:cNvSpPr/>
          <p:nvPr/>
        </p:nvSpPr>
        <p:spPr>
          <a:xfrm>
            <a:off x="8410893" y="1799700"/>
            <a:ext cx="2278188" cy="1980137"/>
          </a:xfrm>
          <a:custGeom>
            <a:avLst/>
            <a:gdLst/>
            <a:ahLst/>
            <a:cxnLst/>
            <a:rect l="l" t="t" r="r" b="b"/>
            <a:pathLst>
              <a:path w="60973" h="52996" extrusionOk="0">
                <a:moveTo>
                  <a:pt x="16312" y="1"/>
                </a:moveTo>
                <a:cubicBezTo>
                  <a:pt x="15669" y="1"/>
                  <a:pt x="15073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4" y="27972"/>
                  <a:pt x="3620" y="27397"/>
                </a:cubicBezTo>
                <a:lnTo>
                  <a:pt x="17359" y="3597"/>
                </a:lnTo>
                <a:lnTo>
                  <a:pt x="43791" y="3597"/>
                </a:lnTo>
                <a:lnTo>
                  <a:pt x="57007" y="26492"/>
                </a:lnTo>
                <a:lnTo>
                  <a:pt x="43791" y="49388"/>
                </a:lnTo>
                <a:lnTo>
                  <a:pt x="17359" y="49388"/>
                </a:lnTo>
                <a:lnTo>
                  <a:pt x="7394" y="32124"/>
                </a:lnTo>
                <a:cubicBezTo>
                  <a:pt x="7059" y="31549"/>
                  <a:pt x="6451" y="31226"/>
                  <a:pt x="5828" y="31226"/>
                </a:cubicBezTo>
                <a:cubicBezTo>
                  <a:pt x="5522" y="31226"/>
                  <a:pt x="5212" y="31304"/>
                  <a:pt x="4929" y="31469"/>
                </a:cubicBezTo>
                <a:cubicBezTo>
                  <a:pt x="4072" y="31969"/>
                  <a:pt x="3774" y="33065"/>
                  <a:pt x="4275" y="33934"/>
                </a:cubicBezTo>
                <a:lnTo>
                  <a:pt x="14752" y="52091"/>
                </a:lnTo>
                <a:cubicBezTo>
                  <a:pt x="15073" y="52650"/>
                  <a:pt x="15669" y="52996"/>
                  <a:pt x="16312" y="52996"/>
                </a:cubicBezTo>
                <a:lnTo>
                  <a:pt x="44827" y="52996"/>
                </a:lnTo>
                <a:cubicBezTo>
                  <a:pt x="45470" y="52996"/>
                  <a:pt x="46065" y="52650"/>
                  <a:pt x="46387" y="52091"/>
                </a:cubicBezTo>
                <a:lnTo>
                  <a:pt x="60651" y="27397"/>
                </a:lnTo>
                <a:cubicBezTo>
                  <a:pt x="60972" y="26838"/>
                  <a:pt x="60972" y="26147"/>
                  <a:pt x="60651" y="25599"/>
                </a:cubicBezTo>
                <a:lnTo>
                  <a:pt x="46387" y="906"/>
                </a:lnTo>
                <a:cubicBezTo>
                  <a:pt x="46065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26;p25">
            <a:extLst>
              <a:ext uri="{FF2B5EF4-FFF2-40B4-BE49-F238E27FC236}">
                <a16:creationId xmlns:a16="http://schemas.microsoft.com/office/drawing/2014/main" id="{C73B0C12-39A1-47A7-328A-8A732BEB0603}"/>
              </a:ext>
            </a:extLst>
          </p:cNvPr>
          <p:cNvSpPr/>
          <p:nvPr/>
        </p:nvSpPr>
        <p:spPr>
          <a:xfrm>
            <a:off x="8759199" y="2102236"/>
            <a:ext cx="1587778" cy="1375104"/>
          </a:xfrm>
          <a:custGeom>
            <a:avLst/>
            <a:gdLst/>
            <a:ahLst/>
            <a:cxnLst/>
            <a:rect l="l" t="t" r="r" b="b"/>
            <a:pathLst>
              <a:path w="42495" h="36803" extrusionOk="0">
                <a:moveTo>
                  <a:pt x="10633" y="0"/>
                </a:moveTo>
                <a:lnTo>
                  <a:pt x="1" y="18395"/>
                </a:lnTo>
                <a:lnTo>
                  <a:pt x="10633" y="36802"/>
                </a:lnTo>
                <a:lnTo>
                  <a:pt x="31874" y="36802"/>
                </a:lnTo>
                <a:lnTo>
                  <a:pt x="42494" y="18395"/>
                </a:lnTo>
                <a:lnTo>
                  <a:pt x="3187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Google Shape;830;p25">
            <a:extLst>
              <a:ext uri="{FF2B5EF4-FFF2-40B4-BE49-F238E27FC236}">
                <a16:creationId xmlns:a16="http://schemas.microsoft.com/office/drawing/2014/main" id="{2FBB2033-548F-95D8-B87A-670EEF8544F6}"/>
              </a:ext>
            </a:extLst>
          </p:cNvPr>
          <p:cNvSpPr/>
          <p:nvPr/>
        </p:nvSpPr>
        <p:spPr>
          <a:xfrm>
            <a:off x="3373849" y="2886100"/>
            <a:ext cx="1201601" cy="488010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31;p25">
            <a:extLst>
              <a:ext uri="{FF2B5EF4-FFF2-40B4-BE49-F238E27FC236}">
                <a16:creationId xmlns:a16="http://schemas.microsoft.com/office/drawing/2014/main" id="{FB4A9FE8-167F-E6B7-1116-179440797496}"/>
              </a:ext>
            </a:extLst>
          </p:cNvPr>
          <p:cNvSpPr/>
          <p:nvPr/>
        </p:nvSpPr>
        <p:spPr>
          <a:xfrm>
            <a:off x="3289494" y="2184499"/>
            <a:ext cx="1370804" cy="634460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32;p25">
            <a:extLst>
              <a:ext uri="{FF2B5EF4-FFF2-40B4-BE49-F238E27FC236}">
                <a16:creationId xmlns:a16="http://schemas.microsoft.com/office/drawing/2014/main" id="{AC9212EB-AC21-9739-4129-09906E346127}"/>
              </a:ext>
            </a:extLst>
          </p:cNvPr>
          <p:cNvSpPr/>
          <p:nvPr/>
        </p:nvSpPr>
        <p:spPr>
          <a:xfrm>
            <a:off x="3498121" y="2367093"/>
            <a:ext cx="952329" cy="825003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818;p25">
            <a:extLst>
              <a:ext uri="{FF2B5EF4-FFF2-40B4-BE49-F238E27FC236}">
                <a16:creationId xmlns:a16="http://schemas.microsoft.com/office/drawing/2014/main" id="{A53434EA-7314-95F2-1CD9-8675D34F6E22}"/>
              </a:ext>
            </a:extLst>
          </p:cNvPr>
          <p:cNvSpPr/>
          <p:nvPr/>
        </p:nvSpPr>
        <p:spPr>
          <a:xfrm>
            <a:off x="8564321" y="2633180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4949E7"/>
          </a:solidFill>
          <a:ln w="90200" cap="rnd" cmpd="sng">
            <a:solidFill>
              <a:srgbClr val="FBFAF9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19;p25">
            <a:extLst>
              <a:ext uri="{FF2B5EF4-FFF2-40B4-BE49-F238E27FC236}">
                <a16:creationId xmlns:a16="http://schemas.microsoft.com/office/drawing/2014/main" id="{FC886444-3C25-C899-4534-F0DBD08F6C08}"/>
              </a:ext>
            </a:extLst>
          </p:cNvPr>
          <p:cNvSpPr/>
          <p:nvPr/>
        </p:nvSpPr>
        <p:spPr>
          <a:xfrm>
            <a:off x="7236514" y="2184499"/>
            <a:ext cx="1210522" cy="491544"/>
          </a:xfrm>
          <a:custGeom>
            <a:avLst/>
            <a:gdLst/>
            <a:ahLst/>
            <a:cxnLst/>
            <a:rect l="l" t="t" r="r" b="b"/>
            <a:pathLst>
              <a:path w="53603" h="21766" extrusionOk="0">
                <a:moveTo>
                  <a:pt x="12538" y="1"/>
                </a:moveTo>
                <a:cubicBezTo>
                  <a:pt x="11895" y="1"/>
                  <a:pt x="11300" y="346"/>
                  <a:pt x="10978" y="906"/>
                </a:cubicBezTo>
                <a:lnTo>
                  <a:pt x="501" y="19063"/>
                </a:lnTo>
                <a:cubicBezTo>
                  <a:pt x="1" y="19932"/>
                  <a:pt x="298" y="21027"/>
                  <a:pt x="1155" y="21527"/>
                </a:cubicBezTo>
                <a:cubicBezTo>
                  <a:pt x="1441" y="21694"/>
                  <a:pt x="1751" y="21766"/>
                  <a:pt x="2048" y="21766"/>
                </a:cubicBezTo>
                <a:cubicBezTo>
                  <a:pt x="2679" y="21766"/>
                  <a:pt x="3287" y="21444"/>
                  <a:pt x="3620" y="20861"/>
                </a:cubicBezTo>
                <a:lnTo>
                  <a:pt x="13586" y="3609"/>
                </a:lnTo>
                <a:lnTo>
                  <a:pt x="40017" y="3609"/>
                </a:lnTo>
                <a:lnTo>
                  <a:pt x="49983" y="20861"/>
                </a:lnTo>
                <a:cubicBezTo>
                  <a:pt x="50319" y="21444"/>
                  <a:pt x="50923" y="21765"/>
                  <a:pt x="51546" y="21765"/>
                </a:cubicBezTo>
                <a:cubicBezTo>
                  <a:pt x="51852" y="21765"/>
                  <a:pt x="52162" y="21688"/>
                  <a:pt x="52448" y="21527"/>
                </a:cubicBezTo>
                <a:cubicBezTo>
                  <a:pt x="53305" y="21027"/>
                  <a:pt x="53602" y="19920"/>
                  <a:pt x="53102" y="19063"/>
                </a:cubicBezTo>
                <a:lnTo>
                  <a:pt x="42613" y="906"/>
                </a:lnTo>
                <a:cubicBezTo>
                  <a:pt x="42292" y="346"/>
                  <a:pt x="41696" y="1"/>
                  <a:pt x="41053" y="1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20;p25">
            <a:extLst>
              <a:ext uri="{FF2B5EF4-FFF2-40B4-BE49-F238E27FC236}">
                <a16:creationId xmlns:a16="http://schemas.microsoft.com/office/drawing/2014/main" id="{CE68F6FA-E665-BE79-847D-6783EF814070}"/>
              </a:ext>
            </a:extLst>
          </p:cNvPr>
          <p:cNvSpPr/>
          <p:nvPr/>
        </p:nvSpPr>
        <p:spPr>
          <a:xfrm>
            <a:off x="7151286" y="2742189"/>
            <a:ext cx="1380979" cy="639125"/>
          </a:xfrm>
          <a:custGeom>
            <a:avLst/>
            <a:gdLst/>
            <a:ahLst/>
            <a:cxnLst/>
            <a:rect l="l" t="t" r="r" b="b"/>
            <a:pathLst>
              <a:path w="61151" h="28301" extrusionOk="0">
                <a:moveTo>
                  <a:pt x="2056" y="0"/>
                </a:moveTo>
                <a:cubicBezTo>
                  <a:pt x="1751" y="0"/>
                  <a:pt x="1441" y="77"/>
                  <a:pt x="1155" y="238"/>
                </a:cubicBezTo>
                <a:cubicBezTo>
                  <a:pt x="298" y="738"/>
                  <a:pt x="0" y="1845"/>
                  <a:pt x="500" y="2702"/>
                </a:cubicBezTo>
                <a:lnTo>
                  <a:pt x="14752" y="27396"/>
                </a:lnTo>
                <a:cubicBezTo>
                  <a:pt x="15074" y="27955"/>
                  <a:pt x="15669" y="28301"/>
                  <a:pt x="16312" y="28301"/>
                </a:cubicBezTo>
                <a:lnTo>
                  <a:pt x="44827" y="28301"/>
                </a:lnTo>
                <a:cubicBezTo>
                  <a:pt x="45470" y="28301"/>
                  <a:pt x="46066" y="27955"/>
                  <a:pt x="46387" y="27396"/>
                </a:cubicBezTo>
                <a:lnTo>
                  <a:pt x="60651" y="2702"/>
                </a:lnTo>
                <a:cubicBezTo>
                  <a:pt x="61151" y="1845"/>
                  <a:pt x="60853" y="738"/>
                  <a:pt x="59996" y="238"/>
                </a:cubicBezTo>
                <a:cubicBezTo>
                  <a:pt x="59710" y="77"/>
                  <a:pt x="59400" y="0"/>
                  <a:pt x="59095" y="0"/>
                </a:cubicBezTo>
                <a:cubicBezTo>
                  <a:pt x="58471" y="0"/>
                  <a:pt x="57867" y="321"/>
                  <a:pt x="57531" y="904"/>
                </a:cubicBezTo>
                <a:lnTo>
                  <a:pt x="43791" y="24693"/>
                </a:lnTo>
                <a:lnTo>
                  <a:pt x="17360" y="24693"/>
                </a:lnTo>
                <a:lnTo>
                  <a:pt x="3620" y="904"/>
                </a:lnTo>
                <a:cubicBezTo>
                  <a:pt x="3284" y="321"/>
                  <a:pt x="2680" y="0"/>
                  <a:pt x="2056" y="0"/>
                </a:cubicBez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821;p25">
            <a:extLst>
              <a:ext uri="{FF2B5EF4-FFF2-40B4-BE49-F238E27FC236}">
                <a16:creationId xmlns:a16="http://schemas.microsoft.com/office/drawing/2014/main" id="{D4DCA1BB-0514-25DC-CB02-E727E9841E1C}"/>
              </a:ext>
            </a:extLst>
          </p:cNvPr>
          <p:cNvSpPr/>
          <p:nvPr/>
        </p:nvSpPr>
        <p:spPr>
          <a:xfrm>
            <a:off x="7362076" y="2367355"/>
            <a:ext cx="959398" cy="831127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EC3A3B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" name="Google Shape;830;p25">
            <a:extLst>
              <a:ext uri="{FF2B5EF4-FFF2-40B4-BE49-F238E27FC236}">
                <a16:creationId xmlns:a16="http://schemas.microsoft.com/office/drawing/2014/main" id="{EE1DB3FD-DD7B-F3D1-926A-D38F8FFF8EFB}"/>
              </a:ext>
            </a:extLst>
          </p:cNvPr>
          <p:cNvSpPr/>
          <p:nvPr/>
        </p:nvSpPr>
        <p:spPr>
          <a:xfrm>
            <a:off x="5946177" y="2891930"/>
            <a:ext cx="1205109" cy="489436"/>
          </a:xfrm>
          <a:custGeom>
            <a:avLst/>
            <a:gdLst/>
            <a:ahLst/>
            <a:cxnLst/>
            <a:rect l="l" t="t" r="r" b="b"/>
            <a:pathLst>
              <a:path w="53603" h="21770" extrusionOk="0">
                <a:moveTo>
                  <a:pt x="2054" y="0"/>
                </a:moveTo>
                <a:cubicBezTo>
                  <a:pt x="1748" y="0"/>
                  <a:pt x="1438" y="78"/>
                  <a:pt x="1155" y="243"/>
                </a:cubicBezTo>
                <a:cubicBezTo>
                  <a:pt x="298" y="743"/>
                  <a:pt x="1" y="1839"/>
                  <a:pt x="501" y="2696"/>
                </a:cubicBezTo>
                <a:lnTo>
                  <a:pt x="10978" y="20865"/>
                </a:lnTo>
                <a:cubicBezTo>
                  <a:pt x="11300" y="21424"/>
                  <a:pt x="11895" y="21770"/>
                  <a:pt x="12538" y="21770"/>
                </a:cubicBezTo>
                <a:lnTo>
                  <a:pt x="41053" y="21770"/>
                </a:lnTo>
                <a:cubicBezTo>
                  <a:pt x="41696" y="21770"/>
                  <a:pt x="42292" y="21424"/>
                  <a:pt x="42613" y="20865"/>
                </a:cubicBezTo>
                <a:lnTo>
                  <a:pt x="53102" y="2708"/>
                </a:lnTo>
                <a:cubicBezTo>
                  <a:pt x="53603" y="1839"/>
                  <a:pt x="53305" y="743"/>
                  <a:pt x="52448" y="243"/>
                </a:cubicBezTo>
                <a:cubicBezTo>
                  <a:pt x="52161" y="78"/>
                  <a:pt x="51850" y="0"/>
                  <a:pt x="51544" y="0"/>
                </a:cubicBezTo>
                <a:cubicBezTo>
                  <a:pt x="50921" y="0"/>
                  <a:pt x="50318" y="323"/>
                  <a:pt x="49983" y="898"/>
                </a:cubicBezTo>
                <a:lnTo>
                  <a:pt x="40017" y="18162"/>
                </a:lnTo>
                <a:lnTo>
                  <a:pt x="13586" y="18162"/>
                </a:lnTo>
                <a:lnTo>
                  <a:pt x="3620" y="898"/>
                </a:lnTo>
                <a:cubicBezTo>
                  <a:pt x="3285" y="323"/>
                  <a:pt x="2677" y="0"/>
                  <a:pt x="2054" y="0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831;p25">
            <a:extLst>
              <a:ext uri="{FF2B5EF4-FFF2-40B4-BE49-F238E27FC236}">
                <a16:creationId xmlns:a16="http://schemas.microsoft.com/office/drawing/2014/main" id="{DC8C0366-D5F9-7FBE-BCD3-E01855F138EF}"/>
              </a:ext>
            </a:extLst>
          </p:cNvPr>
          <p:cNvSpPr/>
          <p:nvPr/>
        </p:nvSpPr>
        <p:spPr>
          <a:xfrm>
            <a:off x="5861329" y="2189903"/>
            <a:ext cx="1374804" cy="636312"/>
          </a:xfrm>
          <a:custGeom>
            <a:avLst/>
            <a:gdLst/>
            <a:ahLst/>
            <a:cxnLst/>
            <a:rect l="l" t="t" r="r" b="b"/>
            <a:pathLst>
              <a:path w="61151" h="28303" extrusionOk="0">
                <a:moveTo>
                  <a:pt x="16312" y="1"/>
                </a:moveTo>
                <a:cubicBezTo>
                  <a:pt x="15669" y="1"/>
                  <a:pt x="15074" y="346"/>
                  <a:pt x="14752" y="906"/>
                </a:cubicBezTo>
                <a:lnTo>
                  <a:pt x="500" y="25599"/>
                </a:lnTo>
                <a:cubicBezTo>
                  <a:pt x="0" y="26457"/>
                  <a:pt x="298" y="27564"/>
                  <a:pt x="1155" y="28052"/>
                </a:cubicBezTo>
                <a:cubicBezTo>
                  <a:pt x="1442" y="28217"/>
                  <a:pt x="1753" y="28295"/>
                  <a:pt x="2059" y="28295"/>
                </a:cubicBezTo>
                <a:cubicBezTo>
                  <a:pt x="2682" y="28295"/>
                  <a:pt x="3285" y="27972"/>
                  <a:pt x="3620" y="27397"/>
                </a:cubicBezTo>
                <a:lnTo>
                  <a:pt x="17360" y="3609"/>
                </a:lnTo>
                <a:lnTo>
                  <a:pt x="43791" y="3609"/>
                </a:lnTo>
                <a:lnTo>
                  <a:pt x="57531" y="27397"/>
                </a:lnTo>
                <a:cubicBezTo>
                  <a:pt x="57865" y="27969"/>
                  <a:pt x="58472" y="28302"/>
                  <a:pt x="59091" y="28302"/>
                </a:cubicBezTo>
                <a:cubicBezTo>
                  <a:pt x="59401" y="28302"/>
                  <a:pt x="59710" y="28219"/>
                  <a:pt x="59996" y="28052"/>
                </a:cubicBezTo>
                <a:cubicBezTo>
                  <a:pt x="60853" y="27564"/>
                  <a:pt x="61151" y="26457"/>
                  <a:pt x="60651" y="25599"/>
                </a:cubicBezTo>
                <a:lnTo>
                  <a:pt x="46387" y="906"/>
                </a:lnTo>
                <a:cubicBezTo>
                  <a:pt x="46066" y="346"/>
                  <a:pt x="45470" y="1"/>
                  <a:pt x="44827" y="1"/>
                </a:cubicBez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32;p25">
            <a:extLst>
              <a:ext uri="{FF2B5EF4-FFF2-40B4-BE49-F238E27FC236}">
                <a16:creationId xmlns:a16="http://schemas.microsoft.com/office/drawing/2014/main" id="{14ED00EA-EEB4-7964-54F4-33E9FA724073}"/>
              </a:ext>
            </a:extLst>
          </p:cNvPr>
          <p:cNvSpPr/>
          <p:nvPr/>
        </p:nvSpPr>
        <p:spPr>
          <a:xfrm>
            <a:off x="6071178" y="2371941"/>
            <a:ext cx="955108" cy="827411"/>
          </a:xfrm>
          <a:custGeom>
            <a:avLst/>
            <a:gdLst/>
            <a:ahLst/>
            <a:cxnLst/>
            <a:rect l="l" t="t" r="r" b="b"/>
            <a:pathLst>
              <a:path w="42483" h="36803" extrusionOk="0">
                <a:moveTo>
                  <a:pt x="10621" y="0"/>
                </a:moveTo>
                <a:lnTo>
                  <a:pt x="1" y="18395"/>
                </a:lnTo>
                <a:lnTo>
                  <a:pt x="10621" y="36802"/>
                </a:lnTo>
                <a:lnTo>
                  <a:pt x="31862" y="36802"/>
                </a:lnTo>
                <a:lnTo>
                  <a:pt x="42482" y="18395"/>
                </a:lnTo>
                <a:lnTo>
                  <a:pt x="31862" y="0"/>
                </a:lnTo>
                <a:close/>
              </a:path>
            </a:pathLst>
          </a:custGeom>
          <a:solidFill>
            <a:srgbClr val="4949E7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3500" b="1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DC4D21-F703-323F-1CC9-C86F2BD17D8C}"/>
              </a:ext>
            </a:extLst>
          </p:cNvPr>
          <p:cNvSpPr txBox="1"/>
          <p:nvPr/>
        </p:nvSpPr>
        <p:spPr>
          <a:xfrm>
            <a:off x="1142140" y="4223114"/>
            <a:ext cx="1150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▸ </a:t>
            </a:r>
            <a:r>
              <a:rPr lang="ko-KR" altLang="en-US" sz="1800" b="1" dirty="0"/>
              <a:t>자율주행</a:t>
            </a:r>
            <a:r>
              <a:rPr lang="en-US" altLang="ko-KR" sz="1800" dirty="0"/>
              <a:t>, </a:t>
            </a:r>
            <a:r>
              <a:rPr lang="ko-KR" altLang="en-US" sz="1800" b="1" dirty="0"/>
              <a:t>군중 회피</a:t>
            </a:r>
            <a:r>
              <a:rPr lang="en-US" altLang="ko-KR" sz="1800" dirty="0"/>
              <a:t>, </a:t>
            </a:r>
            <a:r>
              <a:rPr lang="ko-KR" altLang="en-US" sz="1800" b="1" dirty="0"/>
              <a:t>실종자 탐색</a:t>
            </a:r>
            <a:r>
              <a:rPr lang="en-US" altLang="ko-KR" sz="1800" dirty="0"/>
              <a:t>, </a:t>
            </a:r>
            <a:r>
              <a:rPr lang="ko-KR" altLang="en-US" sz="1800" b="1" dirty="0"/>
              <a:t>흉기 탐지 </a:t>
            </a:r>
            <a:r>
              <a:rPr lang="ko-KR" altLang="en-US" sz="1800" dirty="0"/>
              <a:t>및 </a:t>
            </a:r>
            <a:r>
              <a:rPr lang="ko-KR" altLang="en-US" sz="1800" b="1" dirty="0"/>
              <a:t>디지털 트윈 </a:t>
            </a:r>
            <a:r>
              <a:rPr lang="ko-KR" altLang="en-US" sz="1800" dirty="0"/>
              <a:t>등 다양한 기능을 </a:t>
            </a:r>
            <a:r>
              <a:rPr lang="ko-KR" altLang="en-US" sz="1800" b="1" dirty="0"/>
              <a:t>하나의 플랫 폼으로 통합 </a:t>
            </a:r>
            <a:endParaRPr lang="en-US" altLang="ko-KR" sz="1800" b="1" dirty="0"/>
          </a:p>
          <a:p>
            <a:r>
              <a:rPr lang="ko-KR" altLang="en-US" sz="1800" dirty="0"/>
              <a:t>▸ 경찰 및 보안 인력이 하나의 시스템 내에서 효율적이고 즉각적인 의사결정과 대응을 수행할 수 있는 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  <a:r>
              <a:rPr lang="ko-KR" altLang="en-US" sz="1800" b="1" dirty="0"/>
              <a:t>통합 보안 플랫폼 구축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5566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8F74E-C7D0-1582-B683-6876DED4C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EA53AF-E889-C664-957E-8B4B3CEF8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AF016775-CC9F-A728-26DA-E56D3BD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/>
          <a:lstStyle/>
          <a:p>
            <a:r>
              <a:rPr lang="ko-KR" altLang="en-US" dirty="0"/>
              <a:t>예상 도출 성과</a:t>
            </a:r>
          </a:p>
        </p:txBody>
      </p:sp>
      <p:sp>
        <p:nvSpPr>
          <p:cNvPr id="16" name="Google Shape;1200;p32">
            <a:extLst>
              <a:ext uri="{FF2B5EF4-FFF2-40B4-BE49-F238E27FC236}">
                <a16:creationId xmlns:a16="http://schemas.microsoft.com/office/drawing/2014/main" id="{508962F2-EDDB-AC59-5C24-2FA084C25C31}"/>
              </a:ext>
            </a:extLst>
          </p:cNvPr>
          <p:cNvSpPr txBox="1"/>
          <p:nvPr/>
        </p:nvSpPr>
        <p:spPr>
          <a:xfrm>
            <a:off x="9693373" y="5334532"/>
            <a:ext cx="3827376" cy="68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  <a:t>ICT </a:t>
            </a:r>
            <a:r>
              <a:rPr lang="ko-KR" altLang="en-US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  <a:t>챌린지 경진대회 </a:t>
            </a:r>
            <a:br>
              <a:rPr lang="en-US" altLang="ko-KR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</a:br>
            <a:r>
              <a:rPr lang="ko-KR" altLang="en-US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  <a:t>참가 및 수상</a:t>
            </a:r>
            <a:endParaRPr sz="2000" b="1" dirty="0">
              <a:solidFill>
                <a:srgbClr val="434343"/>
              </a:solidFill>
              <a:latin typeface="+mj-ea"/>
              <a:ea typeface="+mj-ea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1214;p32">
            <a:extLst>
              <a:ext uri="{FF2B5EF4-FFF2-40B4-BE49-F238E27FC236}">
                <a16:creationId xmlns:a16="http://schemas.microsoft.com/office/drawing/2014/main" id="{746E8548-E0FC-52E8-4C5F-7FC64D7143FB}"/>
              </a:ext>
            </a:extLst>
          </p:cNvPr>
          <p:cNvSpPr txBox="1"/>
          <p:nvPr/>
        </p:nvSpPr>
        <p:spPr>
          <a:xfrm>
            <a:off x="-115000" y="1819048"/>
            <a:ext cx="3861282" cy="68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  <a:t>국제</a:t>
            </a:r>
            <a:r>
              <a:rPr lang="en-US" altLang="ko-KR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  <a:t>/</a:t>
            </a:r>
            <a:r>
              <a:rPr lang="ko-KR" altLang="en-US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  <a:t>국내 논문게재</a:t>
            </a:r>
            <a:endParaRPr sz="2000" b="1" dirty="0">
              <a:solidFill>
                <a:srgbClr val="434343"/>
              </a:solidFill>
              <a:latin typeface="+mj-ea"/>
              <a:ea typeface="+mj-ea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1215;p32">
            <a:extLst>
              <a:ext uri="{FF2B5EF4-FFF2-40B4-BE49-F238E27FC236}">
                <a16:creationId xmlns:a16="http://schemas.microsoft.com/office/drawing/2014/main" id="{161E9A9F-35C3-2DD8-0387-A53BCCED7110}"/>
              </a:ext>
            </a:extLst>
          </p:cNvPr>
          <p:cNvSpPr txBox="1"/>
          <p:nvPr/>
        </p:nvSpPr>
        <p:spPr>
          <a:xfrm>
            <a:off x="671775" y="2125175"/>
            <a:ext cx="3001255" cy="83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1600" dirty="0">
                <a:solidFill>
                  <a:srgbClr val="434343"/>
                </a:solidFill>
                <a:latin typeface="+mn-ea"/>
                <a:cs typeface="Roboto"/>
                <a:sym typeface="Roboto"/>
              </a:rPr>
              <a:t>2</a:t>
            </a:r>
            <a:r>
              <a:rPr lang="ko-KR" altLang="en-US" sz="1600" dirty="0">
                <a:solidFill>
                  <a:srgbClr val="434343"/>
                </a:solidFill>
                <a:latin typeface="+mn-ea"/>
                <a:cs typeface="Roboto"/>
                <a:sym typeface="Roboto"/>
              </a:rPr>
              <a:t>편 이상</a:t>
            </a:r>
            <a:endParaRPr sz="1600" dirty="0">
              <a:solidFill>
                <a:srgbClr val="434343"/>
              </a:solidFill>
              <a:latin typeface="+mn-ea"/>
              <a:cs typeface="Roboto"/>
              <a:sym typeface="Roboto"/>
            </a:endParaRPr>
          </a:p>
        </p:txBody>
      </p:sp>
      <p:sp>
        <p:nvSpPr>
          <p:cNvPr id="40" name="Google Shape;1225;p32">
            <a:extLst>
              <a:ext uri="{FF2B5EF4-FFF2-40B4-BE49-F238E27FC236}">
                <a16:creationId xmlns:a16="http://schemas.microsoft.com/office/drawing/2014/main" id="{BCD8E5A2-4843-FB1C-DD85-9C1F51AC6196}"/>
              </a:ext>
            </a:extLst>
          </p:cNvPr>
          <p:cNvSpPr txBox="1"/>
          <p:nvPr/>
        </p:nvSpPr>
        <p:spPr>
          <a:xfrm>
            <a:off x="9693373" y="1783102"/>
            <a:ext cx="3001255" cy="68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  <a:t>특허 출원</a:t>
            </a:r>
            <a:endParaRPr sz="2000" b="1" dirty="0">
              <a:solidFill>
                <a:srgbClr val="434343"/>
              </a:solidFill>
              <a:latin typeface="+mj-ea"/>
              <a:ea typeface="+mj-ea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1226;p32">
            <a:extLst>
              <a:ext uri="{FF2B5EF4-FFF2-40B4-BE49-F238E27FC236}">
                <a16:creationId xmlns:a16="http://schemas.microsoft.com/office/drawing/2014/main" id="{81966DE7-3D82-9CF5-71EB-EED622169E64}"/>
              </a:ext>
            </a:extLst>
          </p:cNvPr>
          <p:cNvSpPr txBox="1"/>
          <p:nvPr/>
        </p:nvSpPr>
        <p:spPr>
          <a:xfrm>
            <a:off x="9692517" y="2204566"/>
            <a:ext cx="3987874" cy="121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cs typeface="Roboto"/>
                <a:sym typeface="Roboto"/>
              </a:rPr>
              <a:t>군중 감응형 회피 알고리즘</a:t>
            </a:r>
            <a:endParaRPr lang="en-US" altLang="ko-KR" sz="1600" dirty="0">
              <a:solidFill>
                <a:srgbClr val="434343"/>
              </a:solidFill>
              <a:latin typeface="+mn-ea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cs typeface="Roboto"/>
                <a:sym typeface="Roboto"/>
              </a:rPr>
              <a:t>디지털 트윈 기반 통합 모니터링</a:t>
            </a:r>
            <a:br>
              <a:rPr lang="en-US" altLang="ko-KR" sz="1600" dirty="0">
                <a:solidFill>
                  <a:srgbClr val="434343"/>
                </a:solidFill>
                <a:latin typeface="+mn-ea"/>
                <a:cs typeface="Roboto"/>
                <a:sym typeface="Roboto"/>
              </a:rPr>
            </a:br>
            <a:r>
              <a:rPr lang="ko-KR" altLang="en-US" sz="1600" dirty="0">
                <a:solidFill>
                  <a:srgbClr val="434343"/>
                </a:solidFill>
                <a:latin typeface="+mn-ea"/>
                <a:cs typeface="Roboto"/>
                <a:sym typeface="Roboto"/>
              </a:rPr>
              <a:t>시스템</a:t>
            </a:r>
            <a:endParaRPr sz="1600" dirty="0">
              <a:solidFill>
                <a:srgbClr val="434343"/>
              </a:solidFill>
              <a:latin typeface="+mn-ea"/>
              <a:cs typeface="Roboto"/>
              <a:sym typeface="Roboto"/>
            </a:endParaRPr>
          </a:p>
        </p:txBody>
      </p:sp>
      <p:sp>
        <p:nvSpPr>
          <p:cNvPr id="54" name="Google Shape;1239;p32">
            <a:extLst>
              <a:ext uri="{FF2B5EF4-FFF2-40B4-BE49-F238E27FC236}">
                <a16:creationId xmlns:a16="http://schemas.microsoft.com/office/drawing/2014/main" id="{55A39B78-AC60-7681-E86D-D0D22BD80ADE}"/>
              </a:ext>
            </a:extLst>
          </p:cNvPr>
          <p:cNvSpPr txBox="1"/>
          <p:nvPr/>
        </p:nvSpPr>
        <p:spPr>
          <a:xfrm>
            <a:off x="158900" y="5334533"/>
            <a:ext cx="3586222" cy="68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altLang="ko-KR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  <a:t>SW </a:t>
            </a:r>
            <a:r>
              <a:rPr lang="ko-KR" altLang="en-US" sz="2000" b="1" dirty="0">
                <a:solidFill>
                  <a:srgbClr val="434343"/>
                </a:solidFill>
                <a:latin typeface="+mj-ea"/>
                <a:ea typeface="+mj-ea"/>
                <a:cs typeface="Fira Sans Extra Condensed Medium"/>
                <a:sym typeface="Fira Sans Extra Condensed Medium"/>
              </a:rPr>
              <a:t>등록</a:t>
            </a:r>
            <a:endParaRPr sz="20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" name="Google Shape;1240;p32">
            <a:extLst>
              <a:ext uri="{FF2B5EF4-FFF2-40B4-BE49-F238E27FC236}">
                <a16:creationId xmlns:a16="http://schemas.microsoft.com/office/drawing/2014/main" id="{10BDF3E8-B375-36B5-19C6-23CBBBDC2C22}"/>
              </a:ext>
            </a:extLst>
          </p:cNvPr>
          <p:cNvSpPr txBox="1"/>
          <p:nvPr/>
        </p:nvSpPr>
        <p:spPr>
          <a:xfrm>
            <a:off x="359611" y="5585555"/>
            <a:ext cx="3392061" cy="121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434343"/>
                </a:solidFill>
                <a:latin typeface="+mn-ea"/>
                <a:cs typeface="Roboto"/>
                <a:sym typeface="Roboto"/>
              </a:rPr>
              <a:t>자율 방범 로봇 통합 </a:t>
            </a:r>
            <a:br>
              <a:rPr lang="en-US" altLang="ko-KR" sz="1600" dirty="0">
                <a:solidFill>
                  <a:srgbClr val="434343"/>
                </a:solidFill>
                <a:latin typeface="+mn-ea"/>
                <a:cs typeface="Roboto"/>
                <a:sym typeface="Roboto"/>
              </a:rPr>
            </a:br>
            <a:r>
              <a:rPr lang="ko-KR" altLang="en-US" sz="1600" dirty="0">
                <a:solidFill>
                  <a:srgbClr val="434343"/>
                </a:solidFill>
                <a:latin typeface="+mn-ea"/>
                <a:cs typeface="Roboto"/>
                <a:sym typeface="Roboto"/>
              </a:rPr>
              <a:t>운영 소프트웨어</a:t>
            </a:r>
            <a:endParaRPr sz="1600" dirty="0">
              <a:solidFill>
                <a:srgbClr val="434343"/>
              </a:solidFill>
              <a:latin typeface="+mn-ea"/>
              <a:cs typeface="Roboto"/>
              <a:sym typeface="Roboto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EBDFD57-72DA-C7C5-C177-85ECD0AC030E}"/>
              </a:ext>
            </a:extLst>
          </p:cNvPr>
          <p:cNvGrpSpPr/>
          <p:nvPr/>
        </p:nvGrpSpPr>
        <p:grpSpPr>
          <a:xfrm>
            <a:off x="4136980" y="1472427"/>
            <a:ext cx="5165814" cy="5415149"/>
            <a:chOff x="4549686" y="2085246"/>
            <a:chExt cx="4271924" cy="4478114"/>
          </a:xfrm>
        </p:grpSpPr>
        <p:sp>
          <p:nvSpPr>
            <p:cNvPr id="6" name="Google Shape;1193;p32">
              <a:extLst>
                <a:ext uri="{FF2B5EF4-FFF2-40B4-BE49-F238E27FC236}">
                  <a16:creationId xmlns:a16="http://schemas.microsoft.com/office/drawing/2014/main" id="{A2E7368C-8692-E758-48F0-3F95BAD57FD2}"/>
                </a:ext>
              </a:extLst>
            </p:cNvPr>
            <p:cNvSpPr/>
            <p:nvPr/>
          </p:nvSpPr>
          <p:spPr>
            <a:xfrm>
              <a:off x="7969733" y="4132544"/>
              <a:ext cx="383995" cy="383518"/>
            </a:xfrm>
            <a:custGeom>
              <a:avLst/>
              <a:gdLst/>
              <a:ahLst/>
              <a:cxnLst/>
              <a:rect l="l" t="t" r="r" b="b"/>
              <a:pathLst>
                <a:path w="9645" h="9633" extrusionOk="0">
                  <a:moveTo>
                    <a:pt x="4823" y="1441"/>
                  </a:moveTo>
                  <a:cubicBezTo>
                    <a:pt x="6680" y="1441"/>
                    <a:pt x="8204" y="2953"/>
                    <a:pt x="8204" y="4822"/>
                  </a:cubicBezTo>
                  <a:cubicBezTo>
                    <a:pt x="8204" y="6680"/>
                    <a:pt x="6680" y="8204"/>
                    <a:pt x="4823" y="8204"/>
                  </a:cubicBezTo>
                  <a:cubicBezTo>
                    <a:pt x="2954" y="8204"/>
                    <a:pt x="1442" y="6680"/>
                    <a:pt x="1442" y="4822"/>
                  </a:cubicBezTo>
                  <a:cubicBezTo>
                    <a:pt x="1442" y="2953"/>
                    <a:pt x="2954" y="1441"/>
                    <a:pt x="4823" y="1441"/>
                  </a:cubicBezTo>
                  <a:close/>
                  <a:moveTo>
                    <a:pt x="4823" y="0"/>
                  </a:moveTo>
                  <a:cubicBezTo>
                    <a:pt x="2168" y="0"/>
                    <a:pt x="1" y="2167"/>
                    <a:pt x="1" y="4822"/>
                  </a:cubicBezTo>
                  <a:cubicBezTo>
                    <a:pt x="1" y="7477"/>
                    <a:pt x="2168" y="9632"/>
                    <a:pt x="4823" y="9632"/>
                  </a:cubicBezTo>
                  <a:cubicBezTo>
                    <a:pt x="7478" y="9632"/>
                    <a:pt x="9645" y="7477"/>
                    <a:pt x="9645" y="4822"/>
                  </a:cubicBezTo>
                  <a:cubicBezTo>
                    <a:pt x="9633" y="2167"/>
                    <a:pt x="7478" y="0"/>
                    <a:pt x="482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4;p32">
              <a:extLst>
                <a:ext uri="{FF2B5EF4-FFF2-40B4-BE49-F238E27FC236}">
                  <a16:creationId xmlns:a16="http://schemas.microsoft.com/office/drawing/2014/main" id="{26DDF7FE-2030-3BDA-D159-97912ABCA6B8}"/>
                </a:ext>
              </a:extLst>
            </p:cNvPr>
            <p:cNvSpPr/>
            <p:nvPr/>
          </p:nvSpPr>
          <p:spPr>
            <a:xfrm>
              <a:off x="8132807" y="4513633"/>
              <a:ext cx="57410" cy="709665"/>
            </a:xfrm>
            <a:custGeom>
              <a:avLst/>
              <a:gdLst/>
              <a:ahLst/>
              <a:cxnLst/>
              <a:rect l="l" t="t" r="r" b="b"/>
              <a:pathLst>
                <a:path w="1442" h="17825" extrusionOk="0">
                  <a:moveTo>
                    <a:pt x="1" y="1"/>
                  </a:moveTo>
                  <a:lnTo>
                    <a:pt x="1" y="17824"/>
                  </a:lnTo>
                  <a:lnTo>
                    <a:pt x="727" y="17408"/>
                  </a:lnTo>
                  <a:lnTo>
                    <a:pt x="1441" y="17824"/>
                  </a:lnTo>
                  <a:lnTo>
                    <a:pt x="1441" y="1"/>
                  </a:lnTo>
                  <a:cubicBezTo>
                    <a:pt x="1203" y="36"/>
                    <a:pt x="965" y="60"/>
                    <a:pt x="727" y="60"/>
                  </a:cubicBezTo>
                  <a:cubicBezTo>
                    <a:pt x="477" y="60"/>
                    <a:pt x="239" y="36"/>
                    <a:pt x="1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5;p32">
              <a:extLst>
                <a:ext uri="{FF2B5EF4-FFF2-40B4-BE49-F238E27FC236}">
                  <a16:creationId xmlns:a16="http://schemas.microsoft.com/office/drawing/2014/main" id="{65938486-FB3E-C23E-9432-91306E068C87}"/>
                </a:ext>
              </a:extLst>
            </p:cNvPr>
            <p:cNvSpPr/>
            <p:nvPr/>
          </p:nvSpPr>
          <p:spPr>
            <a:xfrm>
              <a:off x="8132807" y="3425746"/>
              <a:ext cx="57410" cy="709187"/>
            </a:xfrm>
            <a:custGeom>
              <a:avLst/>
              <a:gdLst/>
              <a:ahLst/>
              <a:cxnLst/>
              <a:rect l="l" t="t" r="r" b="b"/>
              <a:pathLst>
                <a:path w="1442" h="17813" extrusionOk="0">
                  <a:moveTo>
                    <a:pt x="1" y="1"/>
                  </a:moveTo>
                  <a:lnTo>
                    <a:pt x="1" y="17813"/>
                  </a:lnTo>
                  <a:cubicBezTo>
                    <a:pt x="239" y="17777"/>
                    <a:pt x="477" y="17753"/>
                    <a:pt x="727" y="17753"/>
                  </a:cubicBezTo>
                  <a:cubicBezTo>
                    <a:pt x="965" y="17753"/>
                    <a:pt x="1203" y="17777"/>
                    <a:pt x="1441" y="17813"/>
                  </a:cubicBezTo>
                  <a:lnTo>
                    <a:pt x="1441" y="1"/>
                  </a:lnTo>
                  <a:lnTo>
                    <a:pt x="727" y="4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6;p32">
              <a:extLst>
                <a:ext uri="{FF2B5EF4-FFF2-40B4-BE49-F238E27FC236}">
                  <a16:creationId xmlns:a16="http://schemas.microsoft.com/office/drawing/2014/main" id="{A226A5F6-F2BB-C8BC-4407-4C6950E62AED}"/>
                </a:ext>
              </a:extLst>
            </p:cNvPr>
            <p:cNvSpPr/>
            <p:nvPr/>
          </p:nvSpPr>
          <p:spPr>
            <a:xfrm>
              <a:off x="8114334" y="4277105"/>
              <a:ext cx="94357" cy="94357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91" y="1"/>
                  </a:moveTo>
                  <a:cubicBezTo>
                    <a:pt x="536" y="1"/>
                    <a:pt x="0" y="536"/>
                    <a:pt x="0" y="1191"/>
                  </a:cubicBezTo>
                  <a:cubicBezTo>
                    <a:pt x="0" y="1846"/>
                    <a:pt x="536" y="2370"/>
                    <a:pt x="1191" y="2370"/>
                  </a:cubicBezTo>
                  <a:cubicBezTo>
                    <a:pt x="1846" y="2370"/>
                    <a:pt x="2370" y="1846"/>
                    <a:pt x="2370" y="1191"/>
                  </a:cubicBezTo>
                  <a:cubicBezTo>
                    <a:pt x="2370" y="536"/>
                    <a:pt x="1846" y="1"/>
                    <a:pt x="1191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7;p32">
              <a:extLst>
                <a:ext uri="{FF2B5EF4-FFF2-40B4-BE49-F238E27FC236}">
                  <a16:creationId xmlns:a16="http://schemas.microsoft.com/office/drawing/2014/main" id="{3039F869-3AF3-A015-0DDA-084A2004F0EB}"/>
                </a:ext>
              </a:extLst>
            </p:cNvPr>
            <p:cNvSpPr/>
            <p:nvPr/>
          </p:nvSpPr>
          <p:spPr>
            <a:xfrm>
              <a:off x="7648364" y="5206656"/>
              <a:ext cx="1031034" cy="1190326"/>
            </a:xfrm>
            <a:custGeom>
              <a:avLst/>
              <a:gdLst/>
              <a:ahLst/>
              <a:cxnLst/>
              <a:rect l="l" t="t" r="r" b="b"/>
              <a:pathLst>
                <a:path w="25897" h="29898" extrusionOk="0">
                  <a:moveTo>
                    <a:pt x="12955" y="1668"/>
                  </a:moveTo>
                  <a:lnTo>
                    <a:pt x="24408" y="8311"/>
                  </a:lnTo>
                  <a:lnTo>
                    <a:pt x="24408" y="21599"/>
                  </a:lnTo>
                  <a:lnTo>
                    <a:pt x="12955" y="28242"/>
                  </a:lnTo>
                  <a:lnTo>
                    <a:pt x="1489" y="21599"/>
                  </a:lnTo>
                  <a:lnTo>
                    <a:pt x="1489" y="8311"/>
                  </a:lnTo>
                  <a:lnTo>
                    <a:pt x="12955" y="1668"/>
                  </a:lnTo>
                  <a:close/>
                  <a:moveTo>
                    <a:pt x="12955" y="1"/>
                  </a:moveTo>
                  <a:lnTo>
                    <a:pt x="1" y="7478"/>
                  </a:lnTo>
                  <a:lnTo>
                    <a:pt x="1" y="22420"/>
                  </a:lnTo>
                  <a:lnTo>
                    <a:pt x="12955" y="29897"/>
                  </a:lnTo>
                  <a:lnTo>
                    <a:pt x="25897" y="22420"/>
                  </a:lnTo>
                  <a:lnTo>
                    <a:pt x="25897" y="7478"/>
                  </a:lnTo>
                  <a:lnTo>
                    <a:pt x="12955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8;p32">
              <a:extLst>
                <a:ext uri="{FF2B5EF4-FFF2-40B4-BE49-F238E27FC236}">
                  <a16:creationId xmlns:a16="http://schemas.microsoft.com/office/drawing/2014/main" id="{B796BE0D-737E-C86D-21C4-FDE11BD75463}"/>
                </a:ext>
              </a:extLst>
            </p:cNvPr>
            <p:cNvSpPr/>
            <p:nvPr/>
          </p:nvSpPr>
          <p:spPr>
            <a:xfrm>
              <a:off x="7506152" y="5040278"/>
              <a:ext cx="1315458" cy="1523082"/>
            </a:xfrm>
            <a:custGeom>
              <a:avLst/>
              <a:gdLst/>
              <a:ahLst/>
              <a:cxnLst/>
              <a:rect l="l" t="t" r="r" b="b"/>
              <a:pathLst>
                <a:path w="33041" h="38256" extrusionOk="0">
                  <a:moveTo>
                    <a:pt x="16455" y="667"/>
                  </a:moveTo>
                  <a:lnTo>
                    <a:pt x="32445" y="9895"/>
                  </a:lnTo>
                  <a:lnTo>
                    <a:pt x="32445" y="28361"/>
                  </a:lnTo>
                  <a:lnTo>
                    <a:pt x="16455" y="37589"/>
                  </a:lnTo>
                  <a:lnTo>
                    <a:pt x="453" y="28361"/>
                  </a:lnTo>
                  <a:lnTo>
                    <a:pt x="453" y="9895"/>
                  </a:lnTo>
                  <a:lnTo>
                    <a:pt x="16455" y="667"/>
                  </a:lnTo>
                  <a:close/>
                  <a:moveTo>
                    <a:pt x="16527" y="1"/>
                  </a:moveTo>
                  <a:lnTo>
                    <a:pt x="1" y="9561"/>
                  </a:lnTo>
                  <a:lnTo>
                    <a:pt x="1" y="28695"/>
                  </a:lnTo>
                  <a:lnTo>
                    <a:pt x="16527" y="38255"/>
                  </a:lnTo>
                  <a:lnTo>
                    <a:pt x="33041" y="28695"/>
                  </a:lnTo>
                  <a:lnTo>
                    <a:pt x="33041" y="9561"/>
                  </a:lnTo>
                  <a:lnTo>
                    <a:pt x="16527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9;p32">
              <a:extLst>
                <a:ext uri="{FF2B5EF4-FFF2-40B4-BE49-F238E27FC236}">
                  <a16:creationId xmlns:a16="http://schemas.microsoft.com/office/drawing/2014/main" id="{52D49393-1A77-3B70-720D-B24A1367B856}"/>
                </a:ext>
              </a:extLst>
            </p:cNvPr>
            <p:cNvSpPr/>
            <p:nvPr/>
          </p:nvSpPr>
          <p:spPr>
            <a:xfrm>
              <a:off x="7577258" y="5123487"/>
              <a:ext cx="1173246" cy="1356664"/>
            </a:xfrm>
            <a:custGeom>
              <a:avLst/>
              <a:gdLst/>
              <a:ahLst/>
              <a:cxnLst/>
              <a:rect l="l" t="t" r="r" b="b"/>
              <a:pathLst>
                <a:path w="29469" h="34076" extrusionOk="0">
                  <a:moveTo>
                    <a:pt x="14741" y="655"/>
                  </a:moveTo>
                  <a:lnTo>
                    <a:pt x="28873" y="8846"/>
                  </a:lnTo>
                  <a:lnTo>
                    <a:pt x="28873" y="25217"/>
                  </a:lnTo>
                  <a:lnTo>
                    <a:pt x="14741" y="33409"/>
                  </a:lnTo>
                  <a:lnTo>
                    <a:pt x="596" y="25217"/>
                  </a:lnTo>
                  <a:lnTo>
                    <a:pt x="596" y="8846"/>
                  </a:lnTo>
                  <a:lnTo>
                    <a:pt x="14741" y="655"/>
                  </a:lnTo>
                  <a:close/>
                  <a:moveTo>
                    <a:pt x="14741" y="0"/>
                  </a:moveTo>
                  <a:lnTo>
                    <a:pt x="1" y="8513"/>
                  </a:lnTo>
                  <a:lnTo>
                    <a:pt x="1" y="25551"/>
                  </a:lnTo>
                  <a:lnTo>
                    <a:pt x="14741" y="34076"/>
                  </a:lnTo>
                  <a:lnTo>
                    <a:pt x="29469" y="25551"/>
                  </a:lnTo>
                  <a:lnTo>
                    <a:pt x="29469" y="8513"/>
                  </a:lnTo>
                  <a:lnTo>
                    <a:pt x="14741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7;p32">
              <a:extLst>
                <a:ext uri="{FF2B5EF4-FFF2-40B4-BE49-F238E27FC236}">
                  <a16:creationId xmlns:a16="http://schemas.microsoft.com/office/drawing/2014/main" id="{B57DF5EE-4362-D6D6-A30A-C500E9D8B4D6}"/>
                </a:ext>
              </a:extLst>
            </p:cNvPr>
            <p:cNvSpPr/>
            <p:nvPr/>
          </p:nvSpPr>
          <p:spPr>
            <a:xfrm>
              <a:off x="5178252" y="4513633"/>
              <a:ext cx="57370" cy="709665"/>
            </a:xfrm>
            <a:custGeom>
              <a:avLst/>
              <a:gdLst/>
              <a:ahLst/>
              <a:cxnLst/>
              <a:rect l="l" t="t" r="r" b="b"/>
              <a:pathLst>
                <a:path w="1441" h="17825" extrusionOk="0">
                  <a:moveTo>
                    <a:pt x="0" y="1"/>
                  </a:moveTo>
                  <a:lnTo>
                    <a:pt x="0" y="17824"/>
                  </a:lnTo>
                  <a:lnTo>
                    <a:pt x="714" y="17408"/>
                  </a:lnTo>
                  <a:lnTo>
                    <a:pt x="1441" y="17824"/>
                  </a:lnTo>
                  <a:lnTo>
                    <a:pt x="1441" y="1"/>
                  </a:lnTo>
                  <a:cubicBezTo>
                    <a:pt x="1203" y="36"/>
                    <a:pt x="964" y="60"/>
                    <a:pt x="714" y="60"/>
                  </a:cubicBezTo>
                  <a:cubicBezTo>
                    <a:pt x="476" y="60"/>
                    <a:pt x="238" y="36"/>
                    <a:pt x="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8;p32">
              <a:extLst>
                <a:ext uri="{FF2B5EF4-FFF2-40B4-BE49-F238E27FC236}">
                  <a16:creationId xmlns:a16="http://schemas.microsoft.com/office/drawing/2014/main" id="{F17F3A8C-7E69-4018-6943-44576C982933}"/>
                </a:ext>
              </a:extLst>
            </p:cNvPr>
            <p:cNvSpPr/>
            <p:nvPr/>
          </p:nvSpPr>
          <p:spPr>
            <a:xfrm>
              <a:off x="5014701" y="4132544"/>
              <a:ext cx="383995" cy="383518"/>
            </a:xfrm>
            <a:custGeom>
              <a:avLst/>
              <a:gdLst/>
              <a:ahLst/>
              <a:cxnLst/>
              <a:rect l="l" t="t" r="r" b="b"/>
              <a:pathLst>
                <a:path w="9645" h="9633" extrusionOk="0">
                  <a:moveTo>
                    <a:pt x="4822" y="1441"/>
                  </a:moveTo>
                  <a:cubicBezTo>
                    <a:pt x="6692" y="1441"/>
                    <a:pt x="8204" y="2953"/>
                    <a:pt x="8204" y="4822"/>
                  </a:cubicBezTo>
                  <a:cubicBezTo>
                    <a:pt x="8204" y="6680"/>
                    <a:pt x="6692" y="8204"/>
                    <a:pt x="4822" y="8204"/>
                  </a:cubicBezTo>
                  <a:cubicBezTo>
                    <a:pt x="2965" y="8204"/>
                    <a:pt x="1441" y="6680"/>
                    <a:pt x="1441" y="4822"/>
                  </a:cubicBezTo>
                  <a:cubicBezTo>
                    <a:pt x="1441" y="2953"/>
                    <a:pt x="2965" y="1441"/>
                    <a:pt x="4822" y="1441"/>
                  </a:cubicBezTo>
                  <a:close/>
                  <a:moveTo>
                    <a:pt x="4822" y="0"/>
                  </a:moveTo>
                  <a:cubicBezTo>
                    <a:pt x="2167" y="0"/>
                    <a:pt x="0" y="2167"/>
                    <a:pt x="0" y="4822"/>
                  </a:cubicBezTo>
                  <a:cubicBezTo>
                    <a:pt x="0" y="7477"/>
                    <a:pt x="2167" y="9632"/>
                    <a:pt x="4822" y="9632"/>
                  </a:cubicBezTo>
                  <a:cubicBezTo>
                    <a:pt x="7478" y="9632"/>
                    <a:pt x="9644" y="7477"/>
                    <a:pt x="9644" y="4822"/>
                  </a:cubicBezTo>
                  <a:cubicBezTo>
                    <a:pt x="9644" y="2167"/>
                    <a:pt x="7478" y="0"/>
                    <a:pt x="4822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9;p32">
              <a:extLst>
                <a:ext uri="{FF2B5EF4-FFF2-40B4-BE49-F238E27FC236}">
                  <a16:creationId xmlns:a16="http://schemas.microsoft.com/office/drawing/2014/main" id="{826E1FC0-8949-C7D5-BAF9-B3047CB61C77}"/>
                </a:ext>
              </a:extLst>
            </p:cNvPr>
            <p:cNvSpPr/>
            <p:nvPr/>
          </p:nvSpPr>
          <p:spPr>
            <a:xfrm>
              <a:off x="5178252" y="3425746"/>
              <a:ext cx="57370" cy="709187"/>
            </a:xfrm>
            <a:custGeom>
              <a:avLst/>
              <a:gdLst/>
              <a:ahLst/>
              <a:cxnLst/>
              <a:rect l="l" t="t" r="r" b="b"/>
              <a:pathLst>
                <a:path w="1441" h="17813" extrusionOk="0">
                  <a:moveTo>
                    <a:pt x="0" y="1"/>
                  </a:moveTo>
                  <a:lnTo>
                    <a:pt x="0" y="17813"/>
                  </a:lnTo>
                  <a:cubicBezTo>
                    <a:pt x="238" y="17777"/>
                    <a:pt x="476" y="17753"/>
                    <a:pt x="714" y="17753"/>
                  </a:cubicBezTo>
                  <a:cubicBezTo>
                    <a:pt x="964" y="17753"/>
                    <a:pt x="1203" y="17777"/>
                    <a:pt x="1441" y="17813"/>
                  </a:cubicBezTo>
                  <a:lnTo>
                    <a:pt x="1441" y="1"/>
                  </a:lnTo>
                  <a:lnTo>
                    <a:pt x="714" y="4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0;p32">
              <a:extLst>
                <a:ext uri="{FF2B5EF4-FFF2-40B4-BE49-F238E27FC236}">
                  <a16:creationId xmlns:a16="http://schemas.microsoft.com/office/drawing/2014/main" id="{278C43F9-4893-A9D4-06D1-8354BAF06721}"/>
                </a:ext>
              </a:extLst>
            </p:cNvPr>
            <p:cNvSpPr/>
            <p:nvPr/>
          </p:nvSpPr>
          <p:spPr>
            <a:xfrm>
              <a:off x="5159262" y="4277105"/>
              <a:ext cx="94834" cy="94357"/>
            </a:xfrm>
            <a:custGeom>
              <a:avLst/>
              <a:gdLst/>
              <a:ahLst/>
              <a:cxnLst/>
              <a:rect l="l" t="t" r="r" b="b"/>
              <a:pathLst>
                <a:path w="2382" h="2370" extrusionOk="0">
                  <a:moveTo>
                    <a:pt x="1191" y="1"/>
                  </a:moveTo>
                  <a:cubicBezTo>
                    <a:pt x="537" y="1"/>
                    <a:pt x="1" y="536"/>
                    <a:pt x="1" y="1191"/>
                  </a:cubicBezTo>
                  <a:cubicBezTo>
                    <a:pt x="1" y="1846"/>
                    <a:pt x="537" y="2370"/>
                    <a:pt x="1191" y="2370"/>
                  </a:cubicBezTo>
                  <a:cubicBezTo>
                    <a:pt x="1846" y="2370"/>
                    <a:pt x="2382" y="1846"/>
                    <a:pt x="2382" y="1191"/>
                  </a:cubicBezTo>
                  <a:cubicBezTo>
                    <a:pt x="2382" y="536"/>
                    <a:pt x="1846" y="1"/>
                    <a:pt x="1191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1;p32">
              <a:extLst>
                <a:ext uri="{FF2B5EF4-FFF2-40B4-BE49-F238E27FC236}">
                  <a16:creationId xmlns:a16="http://schemas.microsoft.com/office/drawing/2014/main" id="{BF1AF824-EA1C-6A80-6EFC-B0C970AB44D4}"/>
                </a:ext>
              </a:extLst>
            </p:cNvPr>
            <p:cNvSpPr/>
            <p:nvPr/>
          </p:nvSpPr>
          <p:spPr>
            <a:xfrm>
              <a:off x="4691898" y="2251624"/>
              <a:ext cx="1031034" cy="1190286"/>
            </a:xfrm>
            <a:custGeom>
              <a:avLst/>
              <a:gdLst/>
              <a:ahLst/>
              <a:cxnLst/>
              <a:rect l="l" t="t" r="r" b="b"/>
              <a:pathLst>
                <a:path w="25897" h="29897" extrusionOk="0">
                  <a:moveTo>
                    <a:pt x="12942" y="1667"/>
                  </a:moveTo>
                  <a:lnTo>
                    <a:pt x="24408" y="8311"/>
                  </a:lnTo>
                  <a:lnTo>
                    <a:pt x="24408" y="21598"/>
                  </a:lnTo>
                  <a:lnTo>
                    <a:pt x="12942" y="28242"/>
                  </a:lnTo>
                  <a:lnTo>
                    <a:pt x="1489" y="21598"/>
                  </a:lnTo>
                  <a:lnTo>
                    <a:pt x="1489" y="8311"/>
                  </a:lnTo>
                  <a:lnTo>
                    <a:pt x="12942" y="1667"/>
                  </a:lnTo>
                  <a:close/>
                  <a:moveTo>
                    <a:pt x="12942" y="0"/>
                  </a:moveTo>
                  <a:lnTo>
                    <a:pt x="0" y="7477"/>
                  </a:lnTo>
                  <a:lnTo>
                    <a:pt x="0" y="22432"/>
                  </a:lnTo>
                  <a:lnTo>
                    <a:pt x="12942" y="29897"/>
                  </a:lnTo>
                  <a:lnTo>
                    <a:pt x="25896" y="22432"/>
                  </a:lnTo>
                  <a:lnTo>
                    <a:pt x="25896" y="7477"/>
                  </a:lnTo>
                  <a:lnTo>
                    <a:pt x="12942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12;p32">
              <a:extLst>
                <a:ext uri="{FF2B5EF4-FFF2-40B4-BE49-F238E27FC236}">
                  <a16:creationId xmlns:a16="http://schemas.microsoft.com/office/drawing/2014/main" id="{FAA7BA3B-C09F-6B53-658D-44D0530CBC8F}"/>
                </a:ext>
              </a:extLst>
            </p:cNvPr>
            <p:cNvSpPr/>
            <p:nvPr/>
          </p:nvSpPr>
          <p:spPr>
            <a:xfrm>
              <a:off x="4549686" y="2085246"/>
              <a:ext cx="1315458" cy="1523042"/>
            </a:xfrm>
            <a:custGeom>
              <a:avLst/>
              <a:gdLst/>
              <a:ahLst/>
              <a:cxnLst/>
              <a:rect l="l" t="t" r="r" b="b"/>
              <a:pathLst>
                <a:path w="33041" h="38255" extrusionOk="0">
                  <a:moveTo>
                    <a:pt x="16443" y="667"/>
                  </a:moveTo>
                  <a:lnTo>
                    <a:pt x="32445" y="9906"/>
                  </a:lnTo>
                  <a:lnTo>
                    <a:pt x="32445" y="28361"/>
                  </a:lnTo>
                  <a:lnTo>
                    <a:pt x="16443" y="37600"/>
                  </a:lnTo>
                  <a:lnTo>
                    <a:pt x="441" y="28361"/>
                  </a:lnTo>
                  <a:lnTo>
                    <a:pt x="441" y="9906"/>
                  </a:lnTo>
                  <a:lnTo>
                    <a:pt x="16443" y="667"/>
                  </a:lnTo>
                  <a:close/>
                  <a:moveTo>
                    <a:pt x="16514" y="0"/>
                  </a:moveTo>
                  <a:lnTo>
                    <a:pt x="0" y="9573"/>
                  </a:lnTo>
                  <a:lnTo>
                    <a:pt x="0" y="28694"/>
                  </a:lnTo>
                  <a:lnTo>
                    <a:pt x="16514" y="38255"/>
                  </a:lnTo>
                  <a:lnTo>
                    <a:pt x="33040" y="28694"/>
                  </a:lnTo>
                  <a:lnTo>
                    <a:pt x="33040" y="9573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3;p32">
              <a:extLst>
                <a:ext uri="{FF2B5EF4-FFF2-40B4-BE49-F238E27FC236}">
                  <a16:creationId xmlns:a16="http://schemas.microsoft.com/office/drawing/2014/main" id="{D5BE9B02-2CB9-F375-8AEF-7E3689E553B6}"/>
                </a:ext>
              </a:extLst>
            </p:cNvPr>
            <p:cNvSpPr/>
            <p:nvPr/>
          </p:nvSpPr>
          <p:spPr>
            <a:xfrm>
              <a:off x="4620792" y="2168415"/>
              <a:ext cx="1173246" cy="1356704"/>
            </a:xfrm>
            <a:custGeom>
              <a:avLst/>
              <a:gdLst/>
              <a:ahLst/>
              <a:cxnLst/>
              <a:rect l="l" t="t" r="r" b="b"/>
              <a:pathLst>
                <a:path w="29469" h="34077" extrusionOk="0">
                  <a:moveTo>
                    <a:pt x="14728" y="667"/>
                  </a:moveTo>
                  <a:lnTo>
                    <a:pt x="28873" y="8847"/>
                  </a:lnTo>
                  <a:lnTo>
                    <a:pt x="28873" y="25230"/>
                  </a:lnTo>
                  <a:lnTo>
                    <a:pt x="14728" y="33410"/>
                  </a:lnTo>
                  <a:lnTo>
                    <a:pt x="596" y="25230"/>
                  </a:lnTo>
                  <a:lnTo>
                    <a:pt x="596" y="8847"/>
                  </a:lnTo>
                  <a:lnTo>
                    <a:pt x="14728" y="667"/>
                  </a:lnTo>
                  <a:close/>
                  <a:moveTo>
                    <a:pt x="14728" y="1"/>
                  </a:moveTo>
                  <a:lnTo>
                    <a:pt x="0" y="8514"/>
                  </a:lnTo>
                  <a:lnTo>
                    <a:pt x="0" y="25551"/>
                  </a:lnTo>
                  <a:lnTo>
                    <a:pt x="14728" y="34076"/>
                  </a:lnTo>
                  <a:lnTo>
                    <a:pt x="29468" y="25551"/>
                  </a:lnTo>
                  <a:lnTo>
                    <a:pt x="29468" y="8514"/>
                  </a:lnTo>
                  <a:lnTo>
                    <a:pt x="14728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18;p32">
              <a:extLst>
                <a:ext uri="{FF2B5EF4-FFF2-40B4-BE49-F238E27FC236}">
                  <a16:creationId xmlns:a16="http://schemas.microsoft.com/office/drawing/2014/main" id="{3463B1F8-4C9B-7FCE-DCA8-C9E25A5E5072}"/>
                </a:ext>
              </a:extLst>
            </p:cNvPr>
            <p:cNvSpPr/>
            <p:nvPr/>
          </p:nvSpPr>
          <p:spPr>
            <a:xfrm>
              <a:off x="6492237" y="2654769"/>
              <a:ext cx="383995" cy="383995"/>
            </a:xfrm>
            <a:custGeom>
              <a:avLst/>
              <a:gdLst/>
              <a:ahLst/>
              <a:cxnLst/>
              <a:rect l="l" t="t" r="r" b="b"/>
              <a:pathLst>
                <a:path w="9645" h="9645" extrusionOk="0">
                  <a:moveTo>
                    <a:pt x="4822" y="1441"/>
                  </a:moveTo>
                  <a:cubicBezTo>
                    <a:pt x="6680" y="1441"/>
                    <a:pt x="8204" y="2953"/>
                    <a:pt x="8204" y="4822"/>
                  </a:cubicBezTo>
                  <a:cubicBezTo>
                    <a:pt x="8204" y="6680"/>
                    <a:pt x="6692" y="8204"/>
                    <a:pt x="4822" y="8204"/>
                  </a:cubicBezTo>
                  <a:cubicBezTo>
                    <a:pt x="2953" y="8204"/>
                    <a:pt x="1441" y="6680"/>
                    <a:pt x="1441" y="4822"/>
                  </a:cubicBezTo>
                  <a:cubicBezTo>
                    <a:pt x="1441" y="2953"/>
                    <a:pt x="2953" y="1441"/>
                    <a:pt x="4822" y="1441"/>
                  </a:cubicBezTo>
                  <a:close/>
                  <a:moveTo>
                    <a:pt x="4822" y="0"/>
                  </a:moveTo>
                  <a:cubicBezTo>
                    <a:pt x="2167" y="0"/>
                    <a:pt x="0" y="2167"/>
                    <a:pt x="0" y="4822"/>
                  </a:cubicBezTo>
                  <a:cubicBezTo>
                    <a:pt x="0" y="7478"/>
                    <a:pt x="2167" y="9644"/>
                    <a:pt x="4822" y="9644"/>
                  </a:cubicBezTo>
                  <a:cubicBezTo>
                    <a:pt x="7477" y="9644"/>
                    <a:pt x="9644" y="7478"/>
                    <a:pt x="9644" y="4822"/>
                  </a:cubicBezTo>
                  <a:cubicBezTo>
                    <a:pt x="9644" y="2167"/>
                    <a:pt x="7477" y="0"/>
                    <a:pt x="4822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19;p32">
              <a:extLst>
                <a:ext uri="{FF2B5EF4-FFF2-40B4-BE49-F238E27FC236}">
                  <a16:creationId xmlns:a16="http://schemas.microsoft.com/office/drawing/2014/main" id="{D14C2EDE-5A39-2B23-5515-272B7D04D596}"/>
                </a:ext>
              </a:extLst>
            </p:cNvPr>
            <p:cNvSpPr/>
            <p:nvPr/>
          </p:nvSpPr>
          <p:spPr>
            <a:xfrm>
              <a:off x="5721937" y="2818321"/>
              <a:ext cx="772689" cy="56893"/>
            </a:xfrm>
            <a:custGeom>
              <a:avLst/>
              <a:gdLst/>
              <a:ahLst/>
              <a:cxnLst/>
              <a:rect l="l" t="t" r="r" b="b"/>
              <a:pathLst>
                <a:path w="19408" h="1429" extrusionOk="0">
                  <a:moveTo>
                    <a:pt x="1" y="0"/>
                  </a:moveTo>
                  <a:lnTo>
                    <a:pt x="1" y="1429"/>
                  </a:lnTo>
                  <a:lnTo>
                    <a:pt x="19408" y="1429"/>
                  </a:lnTo>
                  <a:cubicBezTo>
                    <a:pt x="19372" y="1203"/>
                    <a:pt x="19348" y="964"/>
                    <a:pt x="19348" y="714"/>
                  </a:cubicBezTo>
                  <a:cubicBezTo>
                    <a:pt x="19348" y="464"/>
                    <a:pt x="19372" y="226"/>
                    <a:pt x="19408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20;p32">
              <a:extLst>
                <a:ext uri="{FF2B5EF4-FFF2-40B4-BE49-F238E27FC236}">
                  <a16:creationId xmlns:a16="http://schemas.microsoft.com/office/drawing/2014/main" id="{70FF9C08-2D53-6868-1839-366A2DA6C792}"/>
                </a:ext>
              </a:extLst>
            </p:cNvPr>
            <p:cNvSpPr/>
            <p:nvPr/>
          </p:nvSpPr>
          <p:spPr>
            <a:xfrm>
              <a:off x="6873804" y="2818321"/>
              <a:ext cx="772689" cy="56893"/>
            </a:xfrm>
            <a:custGeom>
              <a:avLst/>
              <a:gdLst/>
              <a:ahLst/>
              <a:cxnLst/>
              <a:rect l="l" t="t" r="r" b="b"/>
              <a:pathLst>
                <a:path w="19408" h="1429" extrusionOk="0">
                  <a:moveTo>
                    <a:pt x="1" y="0"/>
                  </a:moveTo>
                  <a:cubicBezTo>
                    <a:pt x="36" y="226"/>
                    <a:pt x="60" y="464"/>
                    <a:pt x="60" y="714"/>
                  </a:cubicBezTo>
                  <a:cubicBezTo>
                    <a:pt x="60" y="964"/>
                    <a:pt x="36" y="1203"/>
                    <a:pt x="1" y="1429"/>
                  </a:cubicBezTo>
                  <a:lnTo>
                    <a:pt x="19408" y="1429"/>
                  </a:lnTo>
                  <a:lnTo>
                    <a:pt x="19408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21;p32">
              <a:extLst>
                <a:ext uri="{FF2B5EF4-FFF2-40B4-BE49-F238E27FC236}">
                  <a16:creationId xmlns:a16="http://schemas.microsoft.com/office/drawing/2014/main" id="{A441F64C-E532-76F6-2CB6-8750BC57746E}"/>
                </a:ext>
              </a:extLst>
            </p:cNvPr>
            <p:cNvSpPr/>
            <p:nvPr/>
          </p:nvSpPr>
          <p:spPr>
            <a:xfrm>
              <a:off x="6636797" y="2799330"/>
              <a:ext cx="94834" cy="94874"/>
            </a:xfrm>
            <a:custGeom>
              <a:avLst/>
              <a:gdLst/>
              <a:ahLst/>
              <a:cxnLst/>
              <a:rect l="l" t="t" r="r" b="b"/>
              <a:pathLst>
                <a:path w="2382" h="2383" extrusionOk="0">
                  <a:moveTo>
                    <a:pt x="1191" y="1"/>
                  </a:moveTo>
                  <a:cubicBezTo>
                    <a:pt x="536" y="1"/>
                    <a:pt x="1" y="537"/>
                    <a:pt x="1" y="1191"/>
                  </a:cubicBezTo>
                  <a:cubicBezTo>
                    <a:pt x="1" y="1846"/>
                    <a:pt x="536" y="2382"/>
                    <a:pt x="1191" y="2382"/>
                  </a:cubicBezTo>
                  <a:cubicBezTo>
                    <a:pt x="1846" y="2382"/>
                    <a:pt x="2382" y="1846"/>
                    <a:pt x="2382" y="1191"/>
                  </a:cubicBezTo>
                  <a:cubicBezTo>
                    <a:pt x="2382" y="537"/>
                    <a:pt x="1846" y="1"/>
                    <a:pt x="119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2;p32">
              <a:extLst>
                <a:ext uri="{FF2B5EF4-FFF2-40B4-BE49-F238E27FC236}">
                  <a16:creationId xmlns:a16="http://schemas.microsoft.com/office/drawing/2014/main" id="{29983C57-07DF-26BB-5D25-CDBFBECE21F0}"/>
                </a:ext>
              </a:extLst>
            </p:cNvPr>
            <p:cNvSpPr/>
            <p:nvPr/>
          </p:nvSpPr>
          <p:spPr>
            <a:xfrm>
              <a:off x="7648363" y="2251624"/>
              <a:ext cx="1031034" cy="1190286"/>
            </a:xfrm>
            <a:custGeom>
              <a:avLst/>
              <a:gdLst/>
              <a:ahLst/>
              <a:cxnLst/>
              <a:rect l="l" t="t" r="r" b="b"/>
              <a:pathLst>
                <a:path w="25897" h="29897" extrusionOk="0">
                  <a:moveTo>
                    <a:pt x="12955" y="1667"/>
                  </a:moveTo>
                  <a:lnTo>
                    <a:pt x="24408" y="8311"/>
                  </a:lnTo>
                  <a:lnTo>
                    <a:pt x="24408" y="21598"/>
                  </a:lnTo>
                  <a:lnTo>
                    <a:pt x="12955" y="28242"/>
                  </a:lnTo>
                  <a:lnTo>
                    <a:pt x="1489" y="21598"/>
                  </a:lnTo>
                  <a:lnTo>
                    <a:pt x="1489" y="8311"/>
                  </a:lnTo>
                  <a:lnTo>
                    <a:pt x="12955" y="1667"/>
                  </a:lnTo>
                  <a:close/>
                  <a:moveTo>
                    <a:pt x="12955" y="0"/>
                  </a:moveTo>
                  <a:lnTo>
                    <a:pt x="1" y="7477"/>
                  </a:lnTo>
                  <a:lnTo>
                    <a:pt x="1" y="22432"/>
                  </a:lnTo>
                  <a:lnTo>
                    <a:pt x="12955" y="29897"/>
                  </a:lnTo>
                  <a:lnTo>
                    <a:pt x="25897" y="22432"/>
                  </a:lnTo>
                  <a:lnTo>
                    <a:pt x="25897" y="7477"/>
                  </a:lnTo>
                  <a:lnTo>
                    <a:pt x="12955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23;p32">
              <a:extLst>
                <a:ext uri="{FF2B5EF4-FFF2-40B4-BE49-F238E27FC236}">
                  <a16:creationId xmlns:a16="http://schemas.microsoft.com/office/drawing/2014/main" id="{66EAA2BD-B50E-28A3-FDAF-330B9BE75C39}"/>
                </a:ext>
              </a:extLst>
            </p:cNvPr>
            <p:cNvSpPr/>
            <p:nvPr/>
          </p:nvSpPr>
          <p:spPr>
            <a:xfrm>
              <a:off x="7506152" y="2085246"/>
              <a:ext cx="1315458" cy="1523042"/>
            </a:xfrm>
            <a:custGeom>
              <a:avLst/>
              <a:gdLst/>
              <a:ahLst/>
              <a:cxnLst/>
              <a:rect l="l" t="t" r="r" b="b"/>
              <a:pathLst>
                <a:path w="33041" h="38255" extrusionOk="0">
                  <a:moveTo>
                    <a:pt x="16455" y="667"/>
                  </a:moveTo>
                  <a:lnTo>
                    <a:pt x="32445" y="9906"/>
                  </a:lnTo>
                  <a:lnTo>
                    <a:pt x="32445" y="28361"/>
                  </a:lnTo>
                  <a:lnTo>
                    <a:pt x="16455" y="37600"/>
                  </a:lnTo>
                  <a:lnTo>
                    <a:pt x="453" y="28361"/>
                  </a:lnTo>
                  <a:lnTo>
                    <a:pt x="453" y="9906"/>
                  </a:lnTo>
                  <a:lnTo>
                    <a:pt x="16455" y="667"/>
                  </a:lnTo>
                  <a:close/>
                  <a:moveTo>
                    <a:pt x="16527" y="0"/>
                  </a:moveTo>
                  <a:lnTo>
                    <a:pt x="1" y="9573"/>
                  </a:lnTo>
                  <a:lnTo>
                    <a:pt x="1" y="28694"/>
                  </a:lnTo>
                  <a:lnTo>
                    <a:pt x="16527" y="38255"/>
                  </a:lnTo>
                  <a:lnTo>
                    <a:pt x="33041" y="28694"/>
                  </a:lnTo>
                  <a:lnTo>
                    <a:pt x="33041" y="9573"/>
                  </a:lnTo>
                  <a:lnTo>
                    <a:pt x="16527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24;p32">
              <a:extLst>
                <a:ext uri="{FF2B5EF4-FFF2-40B4-BE49-F238E27FC236}">
                  <a16:creationId xmlns:a16="http://schemas.microsoft.com/office/drawing/2014/main" id="{75EBB3D3-0EA1-0CE9-198F-8C331042B814}"/>
                </a:ext>
              </a:extLst>
            </p:cNvPr>
            <p:cNvSpPr/>
            <p:nvPr/>
          </p:nvSpPr>
          <p:spPr>
            <a:xfrm>
              <a:off x="7577257" y="2168415"/>
              <a:ext cx="1173246" cy="1356704"/>
            </a:xfrm>
            <a:custGeom>
              <a:avLst/>
              <a:gdLst/>
              <a:ahLst/>
              <a:cxnLst/>
              <a:rect l="l" t="t" r="r" b="b"/>
              <a:pathLst>
                <a:path w="29469" h="34077" extrusionOk="0">
                  <a:moveTo>
                    <a:pt x="14741" y="667"/>
                  </a:moveTo>
                  <a:lnTo>
                    <a:pt x="28873" y="8847"/>
                  </a:lnTo>
                  <a:lnTo>
                    <a:pt x="28873" y="25230"/>
                  </a:lnTo>
                  <a:lnTo>
                    <a:pt x="14741" y="33410"/>
                  </a:lnTo>
                  <a:lnTo>
                    <a:pt x="596" y="25230"/>
                  </a:lnTo>
                  <a:lnTo>
                    <a:pt x="596" y="8847"/>
                  </a:lnTo>
                  <a:lnTo>
                    <a:pt x="14741" y="667"/>
                  </a:lnTo>
                  <a:close/>
                  <a:moveTo>
                    <a:pt x="14741" y="1"/>
                  </a:moveTo>
                  <a:lnTo>
                    <a:pt x="1" y="8514"/>
                  </a:lnTo>
                  <a:lnTo>
                    <a:pt x="1" y="25551"/>
                  </a:lnTo>
                  <a:lnTo>
                    <a:pt x="14741" y="34076"/>
                  </a:lnTo>
                  <a:lnTo>
                    <a:pt x="29469" y="25551"/>
                  </a:lnTo>
                  <a:lnTo>
                    <a:pt x="29469" y="8514"/>
                  </a:lnTo>
                  <a:lnTo>
                    <a:pt x="14741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32;p32">
              <a:extLst>
                <a:ext uri="{FF2B5EF4-FFF2-40B4-BE49-F238E27FC236}">
                  <a16:creationId xmlns:a16="http://schemas.microsoft.com/office/drawing/2014/main" id="{60689D28-CD69-7728-37EF-75970F4B1862}"/>
                </a:ext>
              </a:extLst>
            </p:cNvPr>
            <p:cNvSpPr/>
            <p:nvPr/>
          </p:nvSpPr>
          <p:spPr>
            <a:xfrm>
              <a:off x="6492237" y="5610058"/>
              <a:ext cx="383995" cy="383518"/>
            </a:xfrm>
            <a:custGeom>
              <a:avLst/>
              <a:gdLst/>
              <a:ahLst/>
              <a:cxnLst/>
              <a:rect l="l" t="t" r="r" b="b"/>
              <a:pathLst>
                <a:path w="9645" h="9633" extrusionOk="0">
                  <a:moveTo>
                    <a:pt x="4822" y="1441"/>
                  </a:moveTo>
                  <a:cubicBezTo>
                    <a:pt x="6680" y="1441"/>
                    <a:pt x="8204" y="2954"/>
                    <a:pt x="8204" y="4823"/>
                  </a:cubicBezTo>
                  <a:cubicBezTo>
                    <a:pt x="8204" y="6680"/>
                    <a:pt x="6692" y="8192"/>
                    <a:pt x="4822" y="8192"/>
                  </a:cubicBezTo>
                  <a:cubicBezTo>
                    <a:pt x="2953" y="8192"/>
                    <a:pt x="1441" y="6680"/>
                    <a:pt x="1441" y="4823"/>
                  </a:cubicBezTo>
                  <a:cubicBezTo>
                    <a:pt x="1441" y="2954"/>
                    <a:pt x="2953" y="1441"/>
                    <a:pt x="4822" y="1441"/>
                  </a:cubicBezTo>
                  <a:close/>
                  <a:moveTo>
                    <a:pt x="4822" y="1"/>
                  </a:moveTo>
                  <a:cubicBezTo>
                    <a:pt x="2167" y="1"/>
                    <a:pt x="0" y="2156"/>
                    <a:pt x="0" y="4823"/>
                  </a:cubicBezTo>
                  <a:cubicBezTo>
                    <a:pt x="0" y="7478"/>
                    <a:pt x="2167" y="9633"/>
                    <a:pt x="4822" y="9633"/>
                  </a:cubicBezTo>
                  <a:cubicBezTo>
                    <a:pt x="7477" y="9633"/>
                    <a:pt x="9644" y="7478"/>
                    <a:pt x="9644" y="4823"/>
                  </a:cubicBezTo>
                  <a:cubicBezTo>
                    <a:pt x="9644" y="2156"/>
                    <a:pt x="7477" y="1"/>
                    <a:pt x="4822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33;p32">
              <a:extLst>
                <a:ext uri="{FF2B5EF4-FFF2-40B4-BE49-F238E27FC236}">
                  <a16:creationId xmlns:a16="http://schemas.microsoft.com/office/drawing/2014/main" id="{8EE7A0B6-FC81-27DA-801B-B58E72C922F3}"/>
                </a:ext>
              </a:extLst>
            </p:cNvPr>
            <p:cNvSpPr/>
            <p:nvPr/>
          </p:nvSpPr>
          <p:spPr>
            <a:xfrm>
              <a:off x="6873803" y="5773113"/>
              <a:ext cx="772689" cy="57410"/>
            </a:xfrm>
            <a:custGeom>
              <a:avLst/>
              <a:gdLst/>
              <a:ahLst/>
              <a:cxnLst/>
              <a:rect l="l" t="t" r="r" b="b"/>
              <a:pathLst>
                <a:path w="19408" h="1442" extrusionOk="0">
                  <a:moveTo>
                    <a:pt x="1" y="1"/>
                  </a:moveTo>
                  <a:cubicBezTo>
                    <a:pt x="36" y="239"/>
                    <a:pt x="60" y="477"/>
                    <a:pt x="60" y="727"/>
                  </a:cubicBezTo>
                  <a:cubicBezTo>
                    <a:pt x="60" y="965"/>
                    <a:pt x="36" y="1203"/>
                    <a:pt x="1" y="1441"/>
                  </a:cubicBezTo>
                  <a:lnTo>
                    <a:pt x="19408" y="1441"/>
                  </a:lnTo>
                  <a:lnTo>
                    <a:pt x="19408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34;p32">
              <a:extLst>
                <a:ext uri="{FF2B5EF4-FFF2-40B4-BE49-F238E27FC236}">
                  <a16:creationId xmlns:a16="http://schemas.microsoft.com/office/drawing/2014/main" id="{EBEE9DAE-1B5F-DBD7-A8B9-57A7FAA23514}"/>
                </a:ext>
              </a:extLst>
            </p:cNvPr>
            <p:cNvSpPr/>
            <p:nvPr/>
          </p:nvSpPr>
          <p:spPr>
            <a:xfrm>
              <a:off x="5721937" y="5773113"/>
              <a:ext cx="772689" cy="57410"/>
            </a:xfrm>
            <a:custGeom>
              <a:avLst/>
              <a:gdLst/>
              <a:ahLst/>
              <a:cxnLst/>
              <a:rect l="l" t="t" r="r" b="b"/>
              <a:pathLst>
                <a:path w="19408" h="1442" extrusionOk="0">
                  <a:moveTo>
                    <a:pt x="1" y="1"/>
                  </a:moveTo>
                  <a:lnTo>
                    <a:pt x="1" y="1441"/>
                  </a:lnTo>
                  <a:lnTo>
                    <a:pt x="19408" y="1441"/>
                  </a:lnTo>
                  <a:cubicBezTo>
                    <a:pt x="19372" y="1203"/>
                    <a:pt x="19348" y="965"/>
                    <a:pt x="19348" y="727"/>
                  </a:cubicBezTo>
                  <a:cubicBezTo>
                    <a:pt x="19348" y="477"/>
                    <a:pt x="19372" y="239"/>
                    <a:pt x="19408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5;p32">
              <a:extLst>
                <a:ext uri="{FF2B5EF4-FFF2-40B4-BE49-F238E27FC236}">
                  <a16:creationId xmlns:a16="http://schemas.microsoft.com/office/drawing/2014/main" id="{5335D82E-81F4-D2A3-4CDD-117BF05F25D7}"/>
                </a:ext>
              </a:extLst>
            </p:cNvPr>
            <p:cNvSpPr/>
            <p:nvPr/>
          </p:nvSpPr>
          <p:spPr>
            <a:xfrm>
              <a:off x="6636797" y="5754640"/>
              <a:ext cx="94834" cy="94357"/>
            </a:xfrm>
            <a:custGeom>
              <a:avLst/>
              <a:gdLst/>
              <a:ahLst/>
              <a:cxnLst/>
              <a:rect l="l" t="t" r="r" b="b"/>
              <a:pathLst>
                <a:path w="2382" h="2370" extrusionOk="0">
                  <a:moveTo>
                    <a:pt x="1191" y="0"/>
                  </a:moveTo>
                  <a:cubicBezTo>
                    <a:pt x="536" y="0"/>
                    <a:pt x="1" y="536"/>
                    <a:pt x="1" y="1191"/>
                  </a:cubicBezTo>
                  <a:cubicBezTo>
                    <a:pt x="1" y="1846"/>
                    <a:pt x="536" y="2370"/>
                    <a:pt x="1191" y="2370"/>
                  </a:cubicBezTo>
                  <a:cubicBezTo>
                    <a:pt x="1846" y="2370"/>
                    <a:pt x="2382" y="1846"/>
                    <a:pt x="2382" y="1191"/>
                  </a:cubicBezTo>
                  <a:cubicBezTo>
                    <a:pt x="2382" y="536"/>
                    <a:pt x="1846" y="0"/>
                    <a:pt x="1191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6;p32">
              <a:extLst>
                <a:ext uri="{FF2B5EF4-FFF2-40B4-BE49-F238E27FC236}">
                  <a16:creationId xmlns:a16="http://schemas.microsoft.com/office/drawing/2014/main" id="{B5ECD514-7C8B-6770-083E-093F22F00814}"/>
                </a:ext>
              </a:extLst>
            </p:cNvPr>
            <p:cNvSpPr/>
            <p:nvPr/>
          </p:nvSpPr>
          <p:spPr>
            <a:xfrm>
              <a:off x="4691898" y="5206655"/>
              <a:ext cx="1031034" cy="1190326"/>
            </a:xfrm>
            <a:custGeom>
              <a:avLst/>
              <a:gdLst/>
              <a:ahLst/>
              <a:cxnLst/>
              <a:rect l="l" t="t" r="r" b="b"/>
              <a:pathLst>
                <a:path w="25897" h="29898" extrusionOk="0">
                  <a:moveTo>
                    <a:pt x="12942" y="1668"/>
                  </a:moveTo>
                  <a:lnTo>
                    <a:pt x="24408" y="8311"/>
                  </a:lnTo>
                  <a:lnTo>
                    <a:pt x="24408" y="21599"/>
                  </a:lnTo>
                  <a:lnTo>
                    <a:pt x="12942" y="28242"/>
                  </a:lnTo>
                  <a:lnTo>
                    <a:pt x="1489" y="21599"/>
                  </a:lnTo>
                  <a:lnTo>
                    <a:pt x="1489" y="8311"/>
                  </a:lnTo>
                  <a:lnTo>
                    <a:pt x="12942" y="1668"/>
                  </a:lnTo>
                  <a:close/>
                  <a:moveTo>
                    <a:pt x="12942" y="1"/>
                  </a:moveTo>
                  <a:lnTo>
                    <a:pt x="0" y="7478"/>
                  </a:lnTo>
                  <a:lnTo>
                    <a:pt x="0" y="22420"/>
                  </a:lnTo>
                  <a:lnTo>
                    <a:pt x="12942" y="29897"/>
                  </a:lnTo>
                  <a:lnTo>
                    <a:pt x="25896" y="22420"/>
                  </a:lnTo>
                  <a:lnTo>
                    <a:pt x="25896" y="7478"/>
                  </a:lnTo>
                  <a:lnTo>
                    <a:pt x="12942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7;p32">
              <a:extLst>
                <a:ext uri="{FF2B5EF4-FFF2-40B4-BE49-F238E27FC236}">
                  <a16:creationId xmlns:a16="http://schemas.microsoft.com/office/drawing/2014/main" id="{7A189C58-E517-71E1-0547-3CEECAF72F64}"/>
                </a:ext>
              </a:extLst>
            </p:cNvPr>
            <p:cNvSpPr/>
            <p:nvPr/>
          </p:nvSpPr>
          <p:spPr>
            <a:xfrm>
              <a:off x="4549686" y="5040277"/>
              <a:ext cx="1315458" cy="1523082"/>
            </a:xfrm>
            <a:custGeom>
              <a:avLst/>
              <a:gdLst/>
              <a:ahLst/>
              <a:cxnLst/>
              <a:rect l="l" t="t" r="r" b="b"/>
              <a:pathLst>
                <a:path w="33041" h="38256" extrusionOk="0">
                  <a:moveTo>
                    <a:pt x="16443" y="667"/>
                  </a:moveTo>
                  <a:lnTo>
                    <a:pt x="32445" y="9895"/>
                  </a:lnTo>
                  <a:lnTo>
                    <a:pt x="32445" y="28361"/>
                  </a:lnTo>
                  <a:lnTo>
                    <a:pt x="16443" y="37589"/>
                  </a:lnTo>
                  <a:lnTo>
                    <a:pt x="441" y="28361"/>
                  </a:lnTo>
                  <a:lnTo>
                    <a:pt x="441" y="9895"/>
                  </a:lnTo>
                  <a:lnTo>
                    <a:pt x="16443" y="667"/>
                  </a:lnTo>
                  <a:close/>
                  <a:moveTo>
                    <a:pt x="16514" y="1"/>
                  </a:moveTo>
                  <a:lnTo>
                    <a:pt x="0" y="9561"/>
                  </a:lnTo>
                  <a:lnTo>
                    <a:pt x="0" y="28695"/>
                  </a:lnTo>
                  <a:lnTo>
                    <a:pt x="16514" y="38255"/>
                  </a:lnTo>
                  <a:lnTo>
                    <a:pt x="33040" y="28695"/>
                  </a:lnTo>
                  <a:lnTo>
                    <a:pt x="33040" y="9561"/>
                  </a:lnTo>
                  <a:lnTo>
                    <a:pt x="16514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8;p32">
              <a:extLst>
                <a:ext uri="{FF2B5EF4-FFF2-40B4-BE49-F238E27FC236}">
                  <a16:creationId xmlns:a16="http://schemas.microsoft.com/office/drawing/2014/main" id="{F35E456F-4C52-C5E1-FC34-50BBADA763A4}"/>
                </a:ext>
              </a:extLst>
            </p:cNvPr>
            <p:cNvSpPr/>
            <p:nvPr/>
          </p:nvSpPr>
          <p:spPr>
            <a:xfrm>
              <a:off x="4620792" y="5123486"/>
              <a:ext cx="1173246" cy="1356664"/>
            </a:xfrm>
            <a:custGeom>
              <a:avLst/>
              <a:gdLst/>
              <a:ahLst/>
              <a:cxnLst/>
              <a:rect l="l" t="t" r="r" b="b"/>
              <a:pathLst>
                <a:path w="29469" h="34076" extrusionOk="0">
                  <a:moveTo>
                    <a:pt x="14728" y="655"/>
                  </a:moveTo>
                  <a:lnTo>
                    <a:pt x="28873" y="8846"/>
                  </a:lnTo>
                  <a:lnTo>
                    <a:pt x="28873" y="25217"/>
                  </a:lnTo>
                  <a:lnTo>
                    <a:pt x="14728" y="33409"/>
                  </a:lnTo>
                  <a:lnTo>
                    <a:pt x="596" y="25217"/>
                  </a:lnTo>
                  <a:lnTo>
                    <a:pt x="596" y="8846"/>
                  </a:lnTo>
                  <a:lnTo>
                    <a:pt x="14728" y="655"/>
                  </a:lnTo>
                  <a:close/>
                  <a:moveTo>
                    <a:pt x="14728" y="0"/>
                  </a:moveTo>
                  <a:lnTo>
                    <a:pt x="0" y="8513"/>
                  </a:lnTo>
                  <a:lnTo>
                    <a:pt x="0" y="25551"/>
                  </a:lnTo>
                  <a:lnTo>
                    <a:pt x="14728" y="34076"/>
                  </a:lnTo>
                  <a:lnTo>
                    <a:pt x="29468" y="25551"/>
                  </a:lnTo>
                  <a:lnTo>
                    <a:pt x="29468" y="8513"/>
                  </a:lnTo>
                  <a:lnTo>
                    <a:pt x="14728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BACD5574-0CB3-0E65-7E67-5B0AF395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526" y="2087392"/>
            <a:ext cx="610092" cy="610092"/>
          </a:xfrm>
          <a:prstGeom prst="rect">
            <a:avLst/>
          </a:prstGeom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53C14C54-9A58-C853-2363-A2C8554D5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393" y="2087392"/>
            <a:ext cx="610092" cy="610092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2B020ACA-F243-8E0E-A056-CBC303766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978" y="5661624"/>
            <a:ext cx="610092" cy="610092"/>
          </a:xfrm>
          <a:prstGeom prst="rect">
            <a:avLst/>
          </a:prstGeom>
        </p:spPr>
      </p:pic>
      <p:pic>
        <p:nvPicPr>
          <p:cNvPr id="1030" name="그림 1029">
            <a:extLst>
              <a:ext uri="{FF2B5EF4-FFF2-40B4-BE49-F238E27FC236}">
                <a16:creationId xmlns:a16="http://schemas.microsoft.com/office/drawing/2014/main" id="{D8FCB203-A23B-C85A-D4C9-AD909EF51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526" y="5661624"/>
            <a:ext cx="610092" cy="6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2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38EC-1A63-506D-56FB-3ADE3D12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0056B09-FAED-8751-E25A-3D8CD933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223224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수행방법 및 추진체계</a:t>
            </a:r>
          </a:p>
        </p:txBody>
      </p:sp>
    </p:spTree>
    <p:extLst>
      <p:ext uri="{BB962C8B-B14F-4D97-AF65-F5344CB8AC3E}">
        <p14:creationId xmlns:p14="http://schemas.microsoft.com/office/powerpoint/2010/main" val="115507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7799" y="132175"/>
            <a:ext cx="7060185" cy="1259946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Contents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77153" y="1262269"/>
            <a:ext cx="7151221" cy="60459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연구의 필요성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연구목표 및 내용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rgbClr val="18578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연구의 목표</a:t>
            </a:r>
            <a:endParaRPr lang="en-US" altLang="ko-KR" sz="1800" dirty="0">
              <a:solidFill>
                <a:srgbClr val="18578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rgbClr val="18578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연구의 내용</a:t>
            </a:r>
            <a:endParaRPr lang="en-US" altLang="ko-KR" sz="1800" dirty="0">
              <a:solidFill>
                <a:srgbClr val="18578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rgbClr val="18578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연구의 주요 결과물</a:t>
            </a:r>
            <a:endParaRPr lang="en-US" altLang="ko-KR" sz="1800" dirty="0">
              <a:solidFill>
                <a:srgbClr val="18578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수행방법 및 추진체계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rgbClr val="18578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연구의 수행 계획</a:t>
            </a:r>
            <a:endParaRPr lang="en-US" altLang="ko-KR" sz="1800" dirty="0">
              <a:solidFill>
                <a:srgbClr val="18578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rgbClr val="18578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 간의 역할과 목표</a:t>
            </a:r>
            <a:endParaRPr lang="en-US" altLang="ko-KR" sz="1800" dirty="0">
              <a:solidFill>
                <a:srgbClr val="18578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추진 일정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rgbClr val="18578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연구성과의 활용방안</a:t>
            </a:r>
            <a:endParaRPr lang="en-US" altLang="ko-KR" sz="1800" dirty="0">
              <a:solidFill>
                <a:srgbClr val="18578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rgbClr val="18578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연구성과의 기대효과</a:t>
            </a:r>
            <a:endParaRPr lang="en-US" altLang="ko-KR" sz="1800" dirty="0">
              <a:solidFill>
                <a:srgbClr val="185786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26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D2C27-0CD6-7D0D-E8FC-A1197DEB1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1084D-4315-42CF-0983-BF02332FF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61D94F54-972E-BA81-478E-FD3F4E58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/>
          <a:lstStyle/>
          <a:p>
            <a:r>
              <a:rPr lang="ko-KR" altLang="en-US" dirty="0"/>
              <a:t>연구의 수행 계획 및 팀원 역할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9BE5BBE-31E8-6C20-4C7F-3A0A0EDCC64C}"/>
              </a:ext>
            </a:extLst>
          </p:cNvPr>
          <p:cNvCxnSpPr>
            <a:cxnSpLocks/>
          </p:cNvCxnSpPr>
          <p:nvPr/>
        </p:nvCxnSpPr>
        <p:spPr>
          <a:xfrm>
            <a:off x="6255657" y="1291772"/>
            <a:ext cx="0" cy="5905046"/>
          </a:xfrm>
          <a:prstGeom prst="line">
            <a:avLst/>
          </a:prstGeom>
          <a:ln w="25400">
            <a:solidFill>
              <a:schemeClr val="accent5">
                <a:lumMod val="40000"/>
                <a:lumOff val="60000"/>
                <a:alpha val="50000"/>
              </a:schemeClr>
            </a:solidFill>
          </a:ln>
          <a:effectLst>
            <a:outerShdw blurRad="50800" dist="38100" dir="2700000" algn="tl" rotWithShape="0">
              <a:schemeClr val="accent5">
                <a:lumMod val="20000"/>
                <a:lumOff val="80000"/>
                <a:alpha val="48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0E6D6FAF-4BC4-9485-74AD-CA7FA880B5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5115" y="1529006"/>
            <a:ext cx="2286944" cy="15401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이동섭</a:t>
            </a:r>
            <a:r>
              <a:rPr lang="en-US" altLang="ko-KR" sz="2400" dirty="0"/>
              <a:t>(</a:t>
            </a:r>
            <a:r>
              <a:rPr lang="ko-KR" altLang="en-US" sz="2400" dirty="0"/>
              <a:t>석사</a:t>
            </a:r>
            <a:r>
              <a:rPr lang="en-US" altLang="ko-KR" sz="2400" dirty="0"/>
              <a:t>)</a:t>
            </a: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EBF92AF6-E379-A03B-D9AC-402078771336}"/>
              </a:ext>
            </a:extLst>
          </p:cNvPr>
          <p:cNvSpPr txBox="1">
            <a:spLocks/>
          </p:cNvSpPr>
          <p:nvPr/>
        </p:nvSpPr>
        <p:spPr>
          <a:xfrm>
            <a:off x="6430725" y="2138760"/>
            <a:ext cx="7009045" cy="421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34" indent="-360034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780073" indent="-300028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200112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680157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2160201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2640246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29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35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38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[</a:t>
            </a:r>
            <a:r>
              <a:rPr lang="ko-KR" altLang="en-US" sz="2000" dirty="0"/>
              <a:t>연구 수행 계획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endParaRPr lang="en-US" altLang="ko-KR" sz="1000" dirty="0"/>
          </a:p>
          <a:p>
            <a:r>
              <a:rPr lang="en-US" altLang="ko-KR" sz="1800" dirty="0"/>
              <a:t>ROS 2 </a:t>
            </a:r>
            <a:r>
              <a:rPr lang="ko-KR" altLang="en-US" sz="1800" dirty="0"/>
              <a:t>및 </a:t>
            </a:r>
            <a:r>
              <a:rPr lang="en-US" altLang="ko-KR" sz="1800" dirty="0"/>
              <a:t>NVIDIA Isaac sim </a:t>
            </a:r>
            <a:r>
              <a:rPr lang="ko-KR" altLang="en-US" sz="1800" dirty="0"/>
              <a:t>환경 기반 </a:t>
            </a:r>
            <a:r>
              <a:rPr lang="ko-KR" altLang="en-US" sz="1800" dirty="0">
                <a:solidFill>
                  <a:srgbClr val="FF0000"/>
                </a:solidFill>
              </a:rPr>
              <a:t>로봇 시스템 개발 </a:t>
            </a:r>
            <a:r>
              <a:rPr lang="ko-KR" altLang="en-US" sz="1800" dirty="0"/>
              <a:t>및 </a:t>
            </a:r>
            <a:r>
              <a:rPr lang="ko-KR" altLang="en-US" sz="1800" dirty="0">
                <a:solidFill>
                  <a:srgbClr val="FF0000"/>
                </a:solidFill>
              </a:rPr>
              <a:t>운영 소프트웨어 구축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SemaFORR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군중 회피 경로 계획 알고리즘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기반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군중 감응형 경로 생성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>
              <a:latin typeface="+mn-ea"/>
            </a:endParaRPr>
          </a:p>
          <a:p>
            <a:r>
              <a:rPr lang="en-US" altLang="ko-KR" sz="1800" dirty="0">
                <a:latin typeface="+mn-ea"/>
              </a:rPr>
              <a:t>AI </a:t>
            </a:r>
            <a:r>
              <a:rPr lang="ko-KR" altLang="en-US" sz="1800" dirty="0">
                <a:latin typeface="+mn-ea"/>
              </a:rPr>
              <a:t>기반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실시간 객체 탐지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자세 추정 및 안면 인식 알고리즘</a:t>
            </a:r>
            <a:r>
              <a:rPr lang="en-US" altLang="ko-KR" sz="1800" dirty="0">
                <a:latin typeface="+mn-ea"/>
              </a:rPr>
              <a:t>) </a:t>
            </a:r>
            <a:r>
              <a:rPr lang="ko-KR" altLang="en-US" sz="1800" dirty="0">
                <a:solidFill>
                  <a:srgbClr val="FF0000"/>
                </a:solidFill>
              </a:rPr>
              <a:t>위험 요소 식별 및 경고 시스템 구축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800" dirty="0">
              <a:latin typeface="+mn-ea"/>
            </a:endParaRPr>
          </a:p>
          <a:p>
            <a:r>
              <a:rPr lang="ko-KR" altLang="en-US" sz="1800" dirty="0">
                <a:latin typeface="+mn-ea"/>
              </a:rPr>
              <a:t>디지털 트윈 환경에서의 </a:t>
            </a:r>
            <a:r>
              <a:rPr lang="ko-KR" altLang="en-US" sz="1800" dirty="0">
                <a:solidFill>
                  <a:srgbClr val="FF0000"/>
                </a:solidFill>
              </a:rPr>
              <a:t>실시간 시각화 </a:t>
            </a:r>
            <a:r>
              <a:rPr lang="ko-KR" altLang="en-US" sz="1800" dirty="0">
                <a:latin typeface="+mn-ea"/>
              </a:rPr>
              <a:t>및 </a:t>
            </a:r>
            <a:r>
              <a:rPr lang="ko-KR" altLang="en-US" sz="1800" dirty="0">
                <a:solidFill>
                  <a:srgbClr val="FF0000"/>
                </a:solidFill>
              </a:rPr>
              <a:t>원격 모니터링 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시스템 구현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E10E962F-D7CD-5D27-A769-44A752038C53}"/>
              </a:ext>
            </a:extLst>
          </p:cNvPr>
          <p:cNvSpPr txBox="1">
            <a:spLocks/>
          </p:cNvSpPr>
          <p:nvPr/>
        </p:nvSpPr>
        <p:spPr>
          <a:xfrm>
            <a:off x="1551250" y="2158514"/>
            <a:ext cx="5000351" cy="79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34" indent="-360034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780073" indent="-300028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200112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680157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2160201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2640246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29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35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38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프로젝트 총괄</a:t>
            </a:r>
            <a:r>
              <a:rPr lang="en-US" altLang="ko-KR" sz="1600" dirty="0">
                <a:latin typeface="+mn-ea"/>
              </a:rPr>
              <a:t>, ROS 2 </a:t>
            </a:r>
            <a:r>
              <a:rPr lang="ko-KR" altLang="en-US" sz="1600" dirty="0">
                <a:latin typeface="+mn-ea"/>
              </a:rPr>
              <a:t>기반 자율주행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및 감응형 회피 알고리즘 개발</a:t>
            </a:r>
          </a:p>
        </p:txBody>
      </p:sp>
      <p:sp>
        <p:nvSpPr>
          <p:cNvPr id="32" name="내용 개체 틀 1">
            <a:extLst>
              <a:ext uri="{FF2B5EF4-FFF2-40B4-BE49-F238E27FC236}">
                <a16:creationId xmlns:a16="http://schemas.microsoft.com/office/drawing/2014/main" id="{58048D47-3D87-94CF-7504-FEED52B986DD}"/>
              </a:ext>
            </a:extLst>
          </p:cNvPr>
          <p:cNvSpPr txBox="1">
            <a:spLocks/>
          </p:cNvSpPr>
          <p:nvPr/>
        </p:nvSpPr>
        <p:spPr>
          <a:xfrm>
            <a:off x="2237072" y="3779837"/>
            <a:ext cx="2286944" cy="154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34" indent="-360034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780073" indent="-300028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200112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680157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2160201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2640246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29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35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38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400" dirty="0"/>
              <a:t>이정환</a:t>
            </a:r>
            <a:r>
              <a:rPr lang="en-US" altLang="ko-KR" sz="2400" dirty="0"/>
              <a:t>(</a:t>
            </a:r>
            <a:r>
              <a:rPr lang="ko-KR" altLang="en-US" sz="2400" dirty="0"/>
              <a:t>석사</a:t>
            </a:r>
            <a:r>
              <a:rPr lang="en-US" altLang="ko-KR" sz="2400" dirty="0"/>
              <a:t>)</a:t>
            </a:r>
          </a:p>
        </p:txBody>
      </p:sp>
      <p:sp>
        <p:nvSpPr>
          <p:cNvPr id="42" name="내용 개체 틀 1">
            <a:extLst>
              <a:ext uri="{FF2B5EF4-FFF2-40B4-BE49-F238E27FC236}">
                <a16:creationId xmlns:a16="http://schemas.microsoft.com/office/drawing/2014/main" id="{2D83A8E0-A11F-6F59-3453-E8BB0994122A}"/>
              </a:ext>
            </a:extLst>
          </p:cNvPr>
          <p:cNvSpPr txBox="1">
            <a:spLocks/>
          </p:cNvSpPr>
          <p:nvPr/>
        </p:nvSpPr>
        <p:spPr>
          <a:xfrm>
            <a:off x="1551250" y="4400111"/>
            <a:ext cx="4406030" cy="8716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60034" indent="-360034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780073" indent="-300028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200112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680157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2160201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2640246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29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35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38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안면 인식 및 무기 탐지 시스템 개발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위험인물 식별 기술 개발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이상 상황 탐지 시스템 개발</a:t>
            </a:r>
          </a:p>
        </p:txBody>
      </p:sp>
      <p:pic>
        <p:nvPicPr>
          <p:cNvPr id="46" name="그림 45" descr="사람, 의류, 인간의 얼굴, 칼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7C9988-2CBF-421C-2EA4-CBD6AB125C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6" y="1291772"/>
            <a:ext cx="1394857" cy="18975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044267-5132-A300-FA49-80E125630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34" y="3538330"/>
            <a:ext cx="1394849" cy="18109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DDDA890-894A-E87A-8AD9-93A19946B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37" y="5637803"/>
            <a:ext cx="1394848" cy="15179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0291E400-762B-CE2D-2C6D-45FF64C13BBF}"/>
              </a:ext>
            </a:extLst>
          </p:cNvPr>
          <p:cNvSpPr txBox="1">
            <a:spLocks/>
          </p:cNvSpPr>
          <p:nvPr/>
        </p:nvSpPr>
        <p:spPr>
          <a:xfrm>
            <a:off x="2237072" y="5756171"/>
            <a:ext cx="2286944" cy="154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34" indent="-360034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780073" indent="-300028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200112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680157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2160201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2640246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29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35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38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2400" dirty="0"/>
              <a:t>장민우</a:t>
            </a:r>
            <a:r>
              <a:rPr lang="en-US" altLang="ko-KR" sz="2400" dirty="0"/>
              <a:t>(</a:t>
            </a:r>
            <a:r>
              <a:rPr lang="ko-KR" altLang="en-US" sz="2400" dirty="0"/>
              <a:t>석사</a:t>
            </a:r>
            <a:r>
              <a:rPr lang="en-US" altLang="ko-KR" sz="2400" dirty="0"/>
              <a:t>)</a:t>
            </a: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CEE9022D-EEC9-FE94-B3D8-74A384D24700}"/>
              </a:ext>
            </a:extLst>
          </p:cNvPr>
          <p:cNvSpPr txBox="1">
            <a:spLocks/>
          </p:cNvSpPr>
          <p:nvPr/>
        </p:nvSpPr>
        <p:spPr>
          <a:xfrm>
            <a:off x="1551250" y="6376445"/>
            <a:ext cx="4406030" cy="87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34" indent="-360034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780073" indent="-300028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200112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680157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2160201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2640246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29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35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38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디지털 트윈 환경 및 시스템 구축</a:t>
            </a: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C8901BDE-D141-DE71-8552-8EA1BCED5EBD}"/>
              </a:ext>
            </a:extLst>
          </p:cNvPr>
          <p:cNvSpPr txBox="1">
            <a:spLocks/>
          </p:cNvSpPr>
          <p:nvPr/>
        </p:nvSpPr>
        <p:spPr>
          <a:xfrm>
            <a:off x="4046017" y="5967921"/>
            <a:ext cx="1552752" cy="456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34" indent="-360034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780073" indent="-300028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200112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680157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2160201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2640246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29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35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380" indent="-240022" algn="l" defTabSz="9600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ko-KR" altLang="en-US" sz="1400" dirty="0">
                <a:solidFill>
                  <a:srgbClr val="FF0000">
                    <a:alpha val="73000"/>
                  </a:srgbClr>
                </a:solidFill>
              </a:rPr>
              <a:t>재직자 과정</a:t>
            </a:r>
            <a:endParaRPr lang="en-US" altLang="ko-KR" sz="1400" dirty="0">
              <a:solidFill>
                <a:srgbClr val="FF0000">
                  <a:alpha val="7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17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4AD8C-9B38-5AE6-6F70-6A2B4A89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47FCF78-7802-8066-BC30-3581E635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223224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추진일정</a:t>
            </a:r>
          </a:p>
        </p:txBody>
      </p:sp>
    </p:spTree>
    <p:extLst>
      <p:ext uri="{BB962C8B-B14F-4D97-AF65-F5344CB8AC3E}">
        <p14:creationId xmlns:p14="http://schemas.microsoft.com/office/powerpoint/2010/main" val="3809523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D1B3C9-AB3D-4DAA-BDAA-50D47051C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17" y="107623"/>
            <a:ext cx="10603862" cy="720042"/>
          </a:xfrm>
        </p:spPr>
        <p:txBody>
          <a:bodyPr>
            <a:normAutofit/>
          </a:bodyPr>
          <a:lstStyle/>
          <a:p>
            <a:r>
              <a:rPr lang="ko-KR" altLang="en-US" dirty="0"/>
              <a:t>추진 일정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23D3C68-4DBC-B90D-438D-1560FBAF643C}"/>
              </a:ext>
            </a:extLst>
          </p:cNvPr>
          <p:cNvGrpSpPr/>
          <p:nvPr/>
        </p:nvGrpSpPr>
        <p:grpSpPr>
          <a:xfrm>
            <a:off x="95328" y="1266045"/>
            <a:ext cx="13249116" cy="6006516"/>
            <a:chOff x="95328" y="1227945"/>
            <a:chExt cx="13249116" cy="6006516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60E87DD-F07E-4325-A3E2-97282EB3CC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922" y="1483738"/>
              <a:ext cx="0" cy="564847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C442DBE-4AE3-4FFD-82DD-CFB1A0EE87DE}"/>
                </a:ext>
              </a:extLst>
            </p:cNvPr>
            <p:cNvCxnSpPr>
              <a:cxnSpLocks/>
            </p:cNvCxnSpPr>
            <p:nvPr/>
          </p:nvCxnSpPr>
          <p:spPr>
            <a:xfrm>
              <a:off x="8983338" y="1450326"/>
              <a:ext cx="0" cy="344825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113F2652-B7C4-4FC5-846A-E3753BED653C}"/>
                </a:ext>
              </a:extLst>
            </p:cNvPr>
            <p:cNvCxnSpPr>
              <a:cxnSpLocks/>
            </p:cNvCxnSpPr>
            <p:nvPr/>
          </p:nvCxnSpPr>
          <p:spPr>
            <a:xfrm>
              <a:off x="7918826" y="1453808"/>
              <a:ext cx="1" cy="566358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5AE7D72A-1AA3-4804-BC0E-F0F295F9CB93}"/>
                </a:ext>
              </a:extLst>
            </p:cNvPr>
            <p:cNvCxnSpPr>
              <a:cxnSpLocks/>
            </p:cNvCxnSpPr>
            <p:nvPr/>
          </p:nvCxnSpPr>
          <p:spPr>
            <a:xfrm>
              <a:off x="9105244" y="1483738"/>
              <a:ext cx="0" cy="564847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86D604F-389E-4ABB-991E-4BF14D43E8F3}"/>
                </a:ext>
              </a:extLst>
            </p:cNvPr>
            <p:cNvCxnSpPr>
              <a:cxnSpLocks/>
            </p:cNvCxnSpPr>
            <p:nvPr/>
          </p:nvCxnSpPr>
          <p:spPr>
            <a:xfrm>
              <a:off x="11080515" y="1483738"/>
              <a:ext cx="0" cy="5648473"/>
            </a:xfrm>
            <a:prstGeom prst="line">
              <a:avLst/>
            </a:prstGeom>
            <a:ln w="12700">
              <a:solidFill>
                <a:srgbClr val="5B9BD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A45B0F46-2ECE-4607-B5CF-CCCD241A43B7}"/>
                </a:ext>
              </a:extLst>
            </p:cNvPr>
            <p:cNvCxnSpPr>
              <a:cxnSpLocks/>
            </p:cNvCxnSpPr>
            <p:nvPr/>
          </p:nvCxnSpPr>
          <p:spPr>
            <a:xfrm>
              <a:off x="12134108" y="1483738"/>
              <a:ext cx="0" cy="5648473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184">
              <a:extLst>
                <a:ext uri="{FF2B5EF4-FFF2-40B4-BE49-F238E27FC236}">
                  <a16:creationId xmlns:a16="http://schemas.microsoft.com/office/drawing/2014/main" id="{772471A6-BBD8-452E-A68D-B20D4D699502}"/>
                </a:ext>
              </a:extLst>
            </p:cNvPr>
            <p:cNvSpPr/>
            <p:nvPr/>
          </p:nvSpPr>
          <p:spPr>
            <a:xfrm>
              <a:off x="1476033" y="1327135"/>
              <a:ext cx="11818288" cy="142791"/>
            </a:xfrm>
            <a:prstGeom prst="roundRect">
              <a:avLst>
                <a:gd name="adj" fmla="val 50000"/>
              </a:avLst>
            </a:prstGeom>
            <a:solidFill>
              <a:srgbClr val="278D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43121F8-DDC7-4C19-8C0E-FC012C4BB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1460" y="1498847"/>
              <a:ext cx="7224" cy="563336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47AEB315-7F54-4C56-BED8-E08A5F4B7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7924" y="1498847"/>
              <a:ext cx="14628" cy="563336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D36235C-D90F-476B-806C-C409ECAA0F56}"/>
                </a:ext>
              </a:extLst>
            </p:cNvPr>
            <p:cNvCxnSpPr>
              <a:cxnSpLocks/>
            </p:cNvCxnSpPr>
            <p:nvPr/>
          </p:nvCxnSpPr>
          <p:spPr>
            <a:xfrm>
              <a:off x="6866142" y="1483739"/>
              <a:ext cx="0" cy="564847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87C281A-DB08-4635-85E1-ED3409C77063}"/>
                </a:ext>
              </a:extLst>
            </p:cNvPr>
            <p:cNvGrpSpPr/>
            <p:nvPr/>
          </p:nvGrpSpPr>
          <p:grpSpPr>
            <a:xfrm>
              <a:off x="10789960" y="1266222"/>
              <a:ext cx="576033" cy="264737"/>
              <a:chOff x="6587852" y="1340013"/>
              <a:chExt cx="576033" cy="264737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AD832358-8A51-40EC-A522-987F7127E441}"/>
                  </a:ext>
                </a:extLst>
              </p:cNvPr>
              <p:cNvSpPr/>
              <p:nvPr/>
            </p:nvSpPr>
            <p:spPr>
              <a:xfrm>
                <a:off x="6733773" y="1340013"/>
                <a:ext cx="264737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70C42C8-B193-430E-B5E6-0D72E04DA475}"/>
                  </a:ext>
                </a:extLst>
              </p:cNvPr>
              <p:cNvSpPr/>
              <p:nvPr/>
            </p:nvSpPr>
            <p:spPr>
              <a:xfrm>
                <a:off x="6587852" y="1398755"/>
                <a:ext cx="576033" cy="143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99" b="1" dirty="0">
                    <a:solidFill>
                      <a:schemeClr val="tx1"/>
                    </a:solidFill>
                  </a:rPr>
                  <a:t>8</a:t>
                </a:r>
                <a:r>
                  <a:rPr lang="ko-KR" altLang="en-US" sz="899" b="1" dirty="0">
                    <a:solidFill>
                      <a:schemeClr val="tx1"/>
                    </a:solidFill>
                  </a:rPr>
                  <a:t>月</a:t>
                </a:r>
              </a:p>
            </p:txBody>
          </p: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388EE0C6-BD54-46DA-A2B8-332A8555F381}"/>
                </a:ext>
              </a:extLst>
            </p:cNvPr>
            <p:cNvCxnSpPr>
              <a:cxnSpLocks/>
            </p:cNvCxnSpPr>
            <p:nvPr/>
          </p:nvCxnSpPr>
          <p:spPr>
            <a:xfrm>
              <a:off x="2651811" y="1498847"/>
              <a:ext cx="4669" cy="563336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3E5D3824-3EF5-4C0C-A717-185BE4F23BE4}"/>
                </a:ext>
              </a:extLst>
            </p:cNvPr>
            <p:cNvCxnSpPr>
              <a:cxnSpLocks/>
            </p:cNvCxnSpPr>
            <p:nvPr/>
          </p:nvCxnSpPr>
          <p:spPr>
            <a:xfrm>
              <a:off x="3715091" y="1498847"/>
              <a:ext cx="0" cy="563336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CD77C3-93AB-441D-AB7A-3FEEB4C87B9E}"/>
                </a:ext>
              </a:extLst>
            </p:cNvPr>
            <p:cNvGrpSpPr/>
            <p:nvPr/>
          </p:nvGrpSpPr>
          <p:grpSpPr>
            <a:xfrm>
              <a:off x="4466934" y="1266222"/>
              <a:ext cx="576033" cy="264737"/>
              <a:chOff x="3427073" y="1355121"/>
              <a:chExt cx="576033" cy="264737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964A2B4C-254B-4D53-BA6F-2693EBC1D538}"/>
                  </a:ext>
                </a:extLst>
              </p:cNvPr>
              <p:cNvSpPr/>
              <p:nvPr/>
            </p:nvSpPr>
            <p:spPr>
              <a:xfrm>
                <a:off x="3582722" y="1355121"/>
                <a:ext cx="264737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BDB602C-1ED3-4082-AACE-5D0F31500669}"/>
                  </a:ext>
                </a:extLst>
              </p:cNvPr>
              <p:cNvSpPr/>
              <p:nvPr/>
            </p:nvSpPr>
            <p:spPr>
              <a:xfrm>
                <a:off x="3427073" y="1398755"/>
                <a:ext cx="576033" cy="143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99" b="1" dirty="0">
                    <a:solidFill>
                      <a:schemeClr val="tx1"/>
                    </a:solidFill>
                  </a:rPr>
                  <a:t>5</a:t>
                </a:r>
                <a:r>
                  <a:rPr lang="ko-KR" altLang="en-US" sz="899" b="1" dirty="0">
                    <a:solidFill>
                      <a:schemeClr val="tx1"/>
                    </a:solidFill>
                  </a:rPr>
                  <a:t>月</a:t>
                </a: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C592B4C-C0F4-4B72-893F-3BA14F8262B6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78" y="1498848"/>
              <a:ext cx="0" cy="564847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0AFDD5C-2010-49C3-89BB-535352429350}"/>
                </a:ext>
              </a:extLst>
            </p:cNvPr>
            <p:cNvSpPr/>
            <p:nvPr/>
          </p:nvSpPr>
          <p:spPr>
            <a:xfrm>
              <a:off x="1319886" y="1327647"/>
              <a:ext cx="576033" cy="143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99" b="1">
                <a:solidFill>
                  <a:schemeClr val="tx1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CA24197-9527-4549-BB52-3D8B25090A26}"/>
                </a:ext>
              </a:extLst>
            </p:cNvPr>
            <p:cNvGrpSpPr/>
            <p:nvPr/>
          </p:nvGrpSpPr>
          <p:grpSpPr>
            <a:xfrm>
              <a:off x="2372076" y="1266222"/>
              <a:ext cx="576033" cy="264737"/>
              <a:chOff x="1298814" y="1355122"/>
              <a:chExt cx="576033" cy="264737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3C880284-A9DB-4C89-A6ED-4FCF83474B8A}"/>
                  </a:ext>
                </a:extLst>
              </p:cNvPr>
              <p:cNvSpPr/>
              <p:nvPr/>
            </p:nvSpPr>
            <p:spPr>
              <a:xfrm>
                <a:off x="1455909" y="1355122"/>
                <a:ext cx="264737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E4FB5A3-69D0-4F98-8D3C-1257AFB52218}"/>
                  </a:ext>
                </a:extLst>
              </p:cNvPr>
              <p:cNvSpPr/>
              <p:nvPr/>
            </p:nvSpPr>
            <p:spPr>
              <a:xfrm>
                <a:off x="1298814" y="1403932"/>
                <a:ext cx="576033" cy="143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99" b="1" dirty="0">
                    <a:solidFill>
                      <a:schemeClr val="tx1"/>
                    </a:solidFill>
                  </a:rPr>
                  <a:t>4</a:t>
                </a:r>
                <a:r>
                  <a:rPr lang="ko-KR" altLang="en-US" sz="899" b="1" dirty="0">
                    <a:solidFill>
                      <a:schemeClr val="tx1"/>
                    </a:solidFill>
                  </a:rPr>
                  <a:t>月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816251-DF0F-4A13-85F5-F8C613735972}"/>
                </a:ext>
              </a:extLst>
            </p:cNvPr>
            <p:cNvSpPr txBox="1"/>
            <p:nvPr/>
          </p:nvSpPr>
          <p:spPr>
            <a:xfrm>
              <a:off x="271167" y="1227945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2025.</a:t>
              </a:r>
              <a:endParaRPr lang="ko-KR" altLang="en-US" sz="1400" b="1" dirty="0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077E4EDB-154F-4DE0-AD2C-67334D3A00A0}"/>
                </a:ext>
              </a:extLst>
            </p:cNvPr>
            <p:cNvSpPr/>
            <p:nvPr/>
          </p:nvSpPr>
          <p:spPr>
            <a:xfrm>
              <a:off x="7149338" y="2140372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BF6331-8477-4818-80E0-9DE0B639DD0D}"/>
                </a:ext>
              </a:extLst>
            </p:cNvPr>
            <p:cNvSpPr/>
            <p:nvPr/>
          </p:nvSpPr>
          <p:spPr>
            <a:xfrm>
              <a:off x="3208482" y="2018388"/>
              <a:ext cx="20954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</a:rPr>
                <a:t>연구실 내 디지털 트윈 구현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8AE1D29-3D6D-4399-8345-996B0A76802C}"/>
                </a:ext>
              </a:extLst>
            </p:cNvPr>
            <p:cNvSpPr/>
            <p:nvPr/>
          </p:nvSpPr>
          <p:spPr>
            <a:xfrm>
              <a:off x="8255293" y="2018388"/>
              <a:ext cx="2388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</a:rPr>
                <a:t>AXT 1</a:t>
              </a:r>
              <a:r>
                <a:rPr lang="ko-KR" altLang="en-US" sz="1200" b="1">
                  <a:solidFill>
                    <a:schemeClr val="bg1"/>
                  </a:solidFill>
                </a:rPr>
                <a:t>층 공장 디지털 트윈 구현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97820D1-6EE2-4D8F-BFBB-0FD5D3BA4D8A}"/>
                </a:ext>
              </a:extLst>
            </p:cNvPr>
            <p:cNvGrpSpPr/>
            <p:nvPr/>
          </p:nvGrpSpPr>
          <p:grpSpPr>
            <a:xfrm>
              <a:off x="2560275" y="1604472"/>
              <a:ext cx="2216529" cy="446357"/>
              <a:chOff x="6741522" y="4879331"/>
              <a:chExt cx="1557638" cy="446357"/>
            </a:xfrm>
          </p:grpSpPr>
          <p:sp>
            <p:nvSpPr>
              <p:cNvPr id="90" name="화살표: 오른쪽 89">
                <a:extLst>
                  <a:ext uri="{FF2B5EF4-FFF2-40B4-BE49-F238E27FC236}">
                    <a16:creationId xmlns:a16="http://schemas.microsoft.com/office/drawing/2014/main" id="{2402C3FC-8B27-482E-8193-F7AD6EFF2FF9}"/>
                  </a:ext>
                </a:extLst>
              </p:cNvPr>
              <p:cNvSpPr/>
              <p:nvPr/>
            </p:nvSpPr>
            <p:spPr>
              <a:xfrm>
                <a:off x="6836919" y="4879331"/>
                <a:ext cx="1462241" cy="44635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06968D6E-EA55-4A89-B854-FDC8C0878E39}"/>
                  </a:ext>
                </a:extLst>
              </p:cNvPr>
              <p:cNvSpPr/>
              <p:nvPr/>
            </p:nvSpPr>
            <p:spPr>
              <a:xfrm>
                <a:off x="6741522" y="4963789"/>
                <a:ext cx="162273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55AE4DE-4812-9F41-723E-597965EC80DC}"/>
                </a:ext>
              </a:extLst>
            </p:cNvPr>
            <p:cNvGrpSpPr/>
            <p:nvPr/>
          </p:nvGrpSpPr>
          <p:grpSpPr>
            <a:xfrm>
              <a:off x="6580298" y="1266222"/>
              <a:ext cx="576033" cy="264737"/>
              <a:chOff x="3427073" y="1355121"/>
              <a:chExt cx="576033" cy="264737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1BC0F36-A728-9320-210C-CA5EF4DD844E}"/>
                  </a:ext>
                </a:extLst>
              </p:cNvPr>
              <p:cNvSpPr/>
              <p:nvPr/>
            </p:nvSpPr>
            <p:spPr>
              <a:xfrm>
                <a:off x="3582722" y="1355121"/>
                <a:ext cx="264737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3F95E1B-B681-C3E8-5F0C-6403CBA3E12A}"/>
                  </a:ext>
                </a:extLst>
              </p:cNvPr>
              <p:cNvSpPr/>
              <p:nvPr/>
            </p:nvSpPr>
            <p:spPr>
              <a:xfrm>
                <a:off x="3427073" y="1398755"/>
                <a:ext cx="576033" cy="143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99" b="1" dirty="0">
                    <a:solidFill>
                      <a:schemeClr val="tx1"/>
                    </a:solidFill>
                  </a:rPr>
                  <a:t>6</a:t>
                </a:r>
                <a:r>
                  <a:rPr lang="ko-KR" altLang="en-US" sz="899" b="1" dirty="0">
                    <a:solidFill>
                      <a:schemeClr val="tx1"/>
                    </a:solidFill>
                  </a:rPr>
                  <a:t>月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7F34D9-1807-0676-D20C-37DAAFCE2634}"/>
                </a:ext>
              </a:extLst>
            </p:cNvPr>
            <p:cNvGrpSpPr/>
            <p:nvPr/>
          </p:nvGrpSpPr>
          <p:grpSpPr>
            <a:xfrm>
              <a:off x="8684858" y="1266222"/>
              <a:ext cx="576033" cy="264737"/>
              <a:chOff x="3427073" y="1355121"/>
              <a:chExt cx="576033" cy="264737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0D463D2-01D9-8801-4F36-E594B8660767}"/>
                  </a:ext>
                </a:extLst>
              </p:cNvPr>
              <p:cNvSpPr/>
              <p:nvPr/>
            </p:nvSpPr>
            <p:spPr>
              <a:xfrm>
                <a:off x="3582722" y="1355121"/>
                <a:ext cx="264737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59C6F40-9D3E-0588-D855-3A649E1CB098}"/>
                  </a:ext>
                </a:extLst>
              </p:cNvPr>
              <p:cNvSpPr/>
              <p:nvPr/>
            </p:nvSpPr>
            <p:spPr>
              <a:xfrm>
                <a:off x="3427073" y="1398755"/>
                <a:ext cx="576033" cy="143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99" b="1" dirty="0">
                    <a:solidFill>
                      <a:schemeClr val="tx1"/>
                    </a:solidFill>
                  </a:rPr>
                  <a:t>7</a:t>
                </a:r>
                <a:r>
                  <a:rPr lang="ko-KR" altLang="en-US" sz="899" b="1" dirty="0">
                    <a:solidFill>
                      <a:schemeClr val="tx1"/>
                    </a:solidFill>
                  </a:rPr>
                  <a:t>月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59C28EB-DCE2-EB41-EA20-24A6C94B5404}"/>
                </a:ext>
              </a:extLst>
            </p:cNvPr>
            <p:cNvGrpSpPr/>
            <p:nvPr/>
          </p:nvGrpSpPr>
          <p:grpSpPr>
            <a:xfrm>
              <a:off x="2566426" y="2319347"/>
              <a:ext cx="4297898" cy="446357"/>
              <a:chOff x="6741522" y="4879331"/>
              <a:chExt cx="3020294" cy="446357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D8EAF1BB-9D5F-4A64-C8A7-3774CADA7813}"/>
                  </a:ext>
                </a:extLst>
              </p:cNvPr>
              <p:cNvSpPr/>
              <p:nvPr/>
            </p:nvSpPr>
            <p:spPr>
              <a:xfrm>
                <a:off x="6836919" y="4879331"/>
                <a:ext cx="2924897" cy="44635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86530DB-E886-F8C8-0F22-71E98AA4B929}"/>
                  </a:ext>
                </a:extLst>
              </p:cNvPr>
              <p:cNvSpPr/>
              <p:nvPr/>
            </p:nvSpPr>
            <p:spPr>
              <a:xfrm>
                <a:off x="6741522" y="4963789"/>
                <a:ext cx="162273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도형 59">
              <a:extLst>
                <a:ext uri="{FF2B5EF4-FFF2-40B4-BE49-F238E27FC236}">
                  <a16:creationId xmlns:a16="http://schemas.microsoft.com/office/drawing/2014/main" id="{A7AD30F1-EB5B-B233-C8D3-932D6A68BBD2}"/>
                </a:ext>
              </a:extLst>
            </p:cNvPr>
            <p:cNvSpPr>
              <a:spLocks/>
            </p:cNvSpPr>
            <p:nvPr/>
          </p:nvSpPr>
          <p:spPr>
            <a:xfrm>
              <a:off x="95328" y="6473825"/>
              <a:ext cx="1368252" cy="63705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6599D9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7" rIns="91436" bIns="45717" anchor="ctr">
              <a:noAutofit/>
            </a:bodyPr>
            <a:lstStyle/>
            <a:p>
              <a:pPr algn="ctr" defTabSz="1043319" eaLnBrk="0"/>
              <a:r>
                <a:rPr lang="ko-KR" altLang="en-US" sz="1400" b="1" dirty="0">
                  <a:ea typeface="휴먼모음T" panose="02030504000101010101" pitchFamily="18" charset="-127"/>
                </a:rPr>
                <a:t>최종 테스트 </a:t>
              </a:r>
              <a:r>
                <a:rPr lang="en-US" altLang="ko-KR" sz="1400" b="1" dirty="0">
                  <a:ea typeface="휴먼모음T" panose="02030504000101010101" pitchFamily="18" charset="-127"/>
                </a:rPr>
                <a:t>&amp; </a:t>
              </a:r>
              <a:r>
                <a:rPr lang="ko-KR" altLang="en-US" sz="1400" b="1" dirty="0">
                  <a:ea typeface="휴먼모음T" panose="02030504000101010101" pitchFamily="18" charset="-127"/>
                </a:rPr>
                <a:t>성능 평가 및 </a:t>
              </a:r>
              <a:br>
                <a:rPr lang="en-US" altLang="ko-KR" sz="1400" b="1" dirty="0">
                  <a:ea typeface="휴먼모음T" panose="02030504000101010101" pitchFamily="18" charset="-127"/>
                </a:rPr>
              </a:br>
              <a:r>
                <a:rPr lang="ko-KR" altLang="en-US" sz="1400" b="1" dirty="0">
                  <a:ea typeface="휴먼모음T" panose="02030504000101010101" pitchFamily="18" charset="-127"/>
                </a:rPr>
                <a:t>결과물 완성</a:t>
              </a:r>
              <a:endParaRPr lang="en-US" altLang="ko-KR" sz="1400" b="1" dirty="0">
                <a:ea typeface="휴먼모음T" panose="02030504000101010101" pitchFamily="18" charset="-127"/>
              </a:endParaRPr>
            </a:p>
          </p:txBody>
        </p:sp>
        <p:sp>
          <p:nvSpPr>
            <p:cNvPr id="36" name="도형 59">
              <a:extLst>
                <a:ext uri="{FF2B5EF4-FFF2-40B4-BE49-F238E27FC236}">
                  <a16:creationId xmlns:a16="http://schemas.microsoft.com/office/drawing/2014/main" id="{7C7693ED-7EA1-A750-4C68-D6B0A4BD4861}"/>
                </a:ext>
              </a:extLst>
            </p:cNvPr>
            <p:cNvSpPr>
              <a:spLocks/>
            </p:cNvSpPr>
            <p:nvPr/>
          </p:nvSpPr>
          <p:spPr>
            <a:xfrm>
              <a:off x="95328" y="5768176"/>
              <a:ext cx="1368252" cy="63705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548ED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7" rIns="91436" bIns="45717" anchor="ctr">
              <a:noAutofit/>
            </a:bodyPr>
            <a:lstStyle/>
            <a:p>
              <a:pPr algn="ctr" defTabSz="1043319" eaLnBrk="0"/>
              <a:r>
                <a:rPr lang="en-US" altLang="ko-KR" sz="1400" b="1" dirty="0">
                  <a:ea typeface="휴먼모음T" panose="02030504000101010101" pitchFamily="18" charset="-127"/>
                </a:rPr>
                <a:t>AI </a:t>
              </a:r>
              <a:r>
                <a:rPr lang="ko-KR" altLang="en-US" sz="1400" b="1" dirty="0">
                  <a:ea typeface="휴먼모음T" panose="02030504000101010101" pitchFamily="18" charset="-127"/>
                </a:rPr>
                <a:t>기반 자세 </a:t>
              </a:r>
              <a:br>
                <a:rPr lang="en-US" altLang="ko-KR" sz="1400" b="1" dirty="0">
                  <a:ea typeface="휴먼모음T" panose="02030504000101010101" pitchFamily="18" charset="-127"/>
                </a:rPr>
              </a:br>
              <a:r>
                <a:rPr lang="ko-KR" altLang="en-US" sz="1400" b="1" dirty="0">
                  <a:ea typeface="휴먼모음T" panose="02030504000101010101" pitchFamily="18" charset="-127"/>
                </a:rPr>
                <a:t>추정 및 위험인물 식별 개발</a:t>
              </a:r>
              <a:endParaRPr lang="en-US" altLang="ko-KR" sz="1400" b="1" dirty="0">
                <a:ea typeface="휴먼모음T" panose="02030504000101010101" pitchFamily="18" charset="-127"/>
              </a:endParaRPr>
            </a:p>
          </p:txBody>
        </p:sp>
        <p:sp>
          <p:nvSpPr>
            <p:cNvPr id="38" name="도형 59">
              <a:extLst>
                <a:ext uri="{FF2B5EF4-FFF2-40B4-BE49-F238E27FC236}">
                  <a16:creationId xmlns:a16="http://schemas.microsoft.com/office/drawing/2014/main" id="{DC70B7ED-3E51-E936-23D0-60236ED9C0D2}"/>
                </a:ext>
              </a:extLst>
            </p:cNvPr>
            <p:cNvSpPr>
              <a:spLocks/>
            </p:cNvSpPr>
            <p:nvPr/>
          </p:nvSpPr>
          <p:spPr>
            <a:xfrm>
              <a:off x="95328" y="5062527"/>
              <a:ext cx="1368252" cy="63705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3378CB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7" rIns="91436" bIns="45717" anchor="ctr">
              <a:noAutofit/>
            </a:bodyPr>
            <a:lstStyle/>
            <a:p>
              <a:pPr algn="ctr" defTabSz="1043319" eaLnBrk="0"/>
              <a:r>
                <a:rPr lang="ko-KR" altLang="en-US" sz="1400" b="1" dirty="0">
                  <a:ea typeface="휴먼모음T" panose="02030504000101010101" pitchFamily="18" charset="-127"/>
                </a:rPr>
                <a:t>안면 및 무기 </a:t>
              </a:r>
              <a:br>
                <a:rPr lang="en-US" altLang="ko-KR" sz="1400" b="1" dirty="0">
                  <a:ea typeface="휴먼모음T" panose="02030504000101010101" pitchFamily="18" charset="-127"/>
                </a:rPr>
              </a:br>
              <a:r>
                <a:rPr lang="ko-KR" altLang="en-US" sz="1400" b="1" dirty="0">
                  <a:ea typeface="휴먼모음T" panose="02030504000101010101" pitchFamily="18" charset="-127"/>
                </a:rPr>
                <a:t>탐지 알고리즘 </a:t>
              </a:r>
              <a:br>
                <a:rPr lang="en-US" altLang="ko-KR" sz="1400" b="1" dirty="0">
                  <a:ea typeface="휴먼모음T" panose="02030504000101010101" pitchFamily="18" charset="-127"/>
                </a:rPr>
              </a:br>
              <a:r>
                <a:rPr lang="ko-KR" altLang="en-US" sz="1400" b="1" dirty="0">
                  <a:ea typeface="휴먼모음T" panose="02030504000101010101" pitchFamily="18" charset="-127"/>
                </a:rPr>
                <a:t>개발</a:t>
              </a:r>
              <a:endParaRPr lang="en-US" altLang="ko-KR" sz="1400" b="1" dirty="0">
                <a:ea typeface="휴먼모음T" panose="02030504000101010101" pitchFamily="18" charset="-127"/>
              </a:endParaRPr>
            </a:p>
          </p:txBody>
        </p:sp>
        <p:sp>
          <p:nvSpPr>
            <p:cNvPr id="40" name="도형 59">
              <a:extLst>
                <a:ext uri="{FF2B5EF4-FFF2-40B4-BE49-F238E27FC236}">
                  <a16:creationId xmlns:a16="http://schemas.microsoft.com/office/drawing/2014/main" id="{7A6BE6BB-D9DE-BB70-2EBC-3E0E0D6C5FE5}"/>
                </a:ext>
              </a:extLst>
            </p:cNvPr>
            <p:cNvSpPr>
              <a:spLocks/>
            </p:cNvSpPr>
            <p:nvPr/>
          </p:nvSpPr>
          <p:spPr>
            <a:xfrm>
              <a:off x="95328" y="4356878"/>
              <a:ext cx="1368252" cy="63705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2C67A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7" rIns="91436" bIns="45717" anchor="ctr">
              <a:noAutofit/>
            </a:bodyPr>
            <a:lstStyle/>
            <a:p>
              <a:pPr algn="ctr" defTabSz="1043319" eaLnBrk="0"/>
              <a:r>
                <a:rPr lang="ko-KR" altLang="en-US" sz="1400" b="1" dirty="0">
                  <a:ea typeface="휴먼모음T" panose="02030504000101010101" pitchFamily="18" charset="-127"/>
                </a:rPr>
                <a:t>디지털 트윈 환경 구축 및 연동</a:t>
              </a:r>
              <a:endParaRPr lang="en-US" altLang="ko-KR" sz="1400" b="1" dirty="0">
                <a:ea typeface="휴먼모음T" panose="02030504000101010101" pitchFamily="18" charset="-127"/>
              </a:endParaRPr>
            </a:p>
          </p:txBody>
        </p:sp>
        <p:sp>
          <p:nvSpPr>
            <p:cNvPr id="41" name="도형 59">
              <a:extLst>
                <a:ext uri="{FF2B5EF4-FFF2-40B4-BE49-F238E27FC236}">
                  <a16:creationId xmlns:a16="http://schemas.microsoft.com/office/drawing/2014/main" id="{BD21FED9-5999-E07F-9E3A-12DFB96F07EB}"/>
                </a:ext>
              </a:extLst>
            </p:cNvPr>
            <p:cNvSpPr>
              <a:spLocks/>
            </p:cNvSpPr>
            <p:nvPr/>
          </p:nvSpPr>
          <p:spPr>
            <a:xfrm>
              <a:off x="95328" y="3651229"/>
              <a:ext cx="1368252" cy="63705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26599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7" rIns="91436" bIns="45717" anchor="ctr">
              <a:noAutofit/>
            </a:bodyPr>
            <a:lstStyle/>
            <a:p>
              <a:pPr algn="ctr" defTabSz="1043319" eaLnBrk="0"/>
              <a:r>
                <a:rPr lang="ko-KR" altLang="en-US" sz="1400" b="1" dirty="0">
                  <a:ea typeface="휴먼모음T" panose="02030504000101010101" pitchFamily="18" charset="-127"/>
                </a:rPr>
                <a:t>군중 밀집도 분석 알고리즘 개발</a:t>
              </a:r>
              <a:endParaRPr lang="en-US" altLang="ko-KR" sz="1400" b="1" dirty="0">
                <a:ea typeface="휴먼모음T" panose="02030504000101010101" pitchFamily="18" charset="-127"/>
              </a:endParaRPr>
            </a:p>
          </p:txBody>
        </p:sp>
        <p:sp>
          <p:nvSpPr>
            <p:cNvPr id="42" name="도형 59">
              <a:extLst>
                <a:ext uri="{FF2B5EF4-FFF2-40B4-BE49-F238E27FC236}">
                  <a16:creationId xmlns:a16="http://schemas.microsoft.com/office/drawing/2014/main" id="{A2013D8C-0AA2-9D2A-72FA-4D56AEFBD337}"/>
                </a:ext>
              </a:extLst>
            </p:cNvPr>
            <p:cNvSpPr>
              <a:spLocks/>
            </p:cNvSpPr>
            <p:nvPr/>
          </p:nvSpPr>
          <p:spPr>
            <a:xfrm>
              <a:off x="95328" y="2945580"/>
              <a:ext cx="1368252" cy="63705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1F497B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7" rIns="91436" bIns="45717" anchor="ctr">
              <a:noAutofit/>
            </a:bodyPr>
            <a:lstStyle/>
            <a:p>
              <a:pPr algn="ctr" defTabSz="1043319" eaLnBrk="0"/>
              <a:r>
                <a:rPr lang="ko-KR" altLang="en-US" sz="1400" b="1" dirty="0">
                  <a:ea typeface="휴먼모음T" panose="02030504000101010101" pitchFamily="18" charset="-127"/>
                </a:rPr>
                <a:t>센서 데이터 통합 및 자율주행 </a:t>
              </a:r>
              <a:br>
                <a:rPr lang="en-US" altLang="ko-KR" sz="1400" b="1" dirty="0">
                  <a:ea typeface="휴먼모음T" panose="02030504000101010101" pitchFamily="18" charset="-127"/>
                </a:rPr>
              </a:br>
              <a:r>
                <a:rPr lang="ko-KR" altLang="en-US" sz="1400" b="1" dirty="0">
                  <a:ea typeface="휴먼모음T" panose="02030504000101010101" pitchFamily="18" charset="-127"/>
                </a:rPr>
                <a:t>알고리즘 개발</a:t>
              </a:r>
              <a:endParaRPr lang="en-US" altLang="ko-KR" sz="1400" b="1" dirty="0">
                <a:ea typeface="휴먼모음T" panose="02030504000101010101" pitchFamily="18" charset="-127"/>
              </a:endParaRPr>
            </a:p>
          </p:txBody>
        </p:sp>
        <p:sp>
          <p:nvSpPr>
            <p:cNvPr id="43" name="도형 59">
              <a:extLst>
                <a:ext uri="{FF2B5EF4-FFF2-40B4-BE49-F238E27FC236}">
                  <a16:creationId xmlns:a16="http://schemas.microsoft.com/office/drawing/2014/main" id="{051C97D0-767C-FE05-D25C-81C1B7CB7463}"/>
                </a:ext>
              </a:extLst>
            </p:cNvPr>
            <p:cNvSpPr>
              <a:spLocks/>
            </p:cNvSpPr>
            <p:nvPr/>
          </p:nvSpPr>
          <p:spPr>
            <a:xfrm>
              <a:off x="95328" y="2239931"/>
              <a:ext cx="1368252" cy="63705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18385E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7" rIns="91436" bIns="45717" anchor="ctr">
              <a:noAutofit/>
            </a:bodyPr>
            <a:lstStyle/>
            <a:p>
              <a:pPr algn="ctr" defTabSz="1043319" eaLnBrk="0"/>
              <a:r>
                <a:rPr lang="ko-KR" altLang="en-US" sz="1400" b="1" dirty="0">
                  <a:ea typeface="휴먼모음T" panose="02030504000101010101" pitchFamily="18" charset="-127"/>
                </a:rPr>
                <a:t>하드웨어 </a:t>
              </a:r>
              <a:br>
                <a:rPr lang="en-US" altLang="ko-KR" sz="1400" b="1" dirty="0">
                  <a:ea typeface="휴먼모음T" panose="02030504000101010101" pitchFamily="18" charset="-127"/>
                </a:rPr>
              </a:br>
              <a:r>
                <a:rPr lang="ko-KR" altLang="en-US" sz="1400" b="1" dirty="0">
                  <a:ea typeface="휴먼모음T" panose="02030504000101010101" pitchFamily="18" charset="-127"/>
                </a:rPr>
                <a:t>플랫폼 구축</a:t>
              </a:r>
              <a:endParaRPr lang="en-US" altLang="ko-KR" sz="1400" b="1" dirty="0">
                <a:ea typeface="휴먼모음T" panose="02030504000101010101" pitchFamily="18" charset="-127"/>
              </a:endParaRPr>
            </a:p>
          </p:txBody>
        </p:sp>
        <p:sp>
          <p:nvSpPr>
            <p:cNvPr id="45" name="도형 59">
              <a:extLst>
                <a:ext uri="{FF2B5EF4-FFF2-40B4-BE49-F238E27FC236}">
                  <a16:creationId xmlns:a16="http://schemas.microsoft.com/office/drawing/2014/main" id="{302ED733-3869-C281-DB04-093D1584774C}"/>
                </a:ext>
              </a:extLst>
            </p:cNvPr>
            <p:cNvSpPr>
              <a:spLocks/>
            </p:cNvSpPr>
            <p:nvPr/>
          </p:nvSpPr>
          <p:spPr>
            <a:xfrm>
              <a:off x="95328" y="1534282"/>
              <a:ext cx="1368252" cy="63705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7" rIns="91436" bIns="45717" anchor="ctr">
              <a:noAutofit/>
            </a:bodyPr>
            <a:lstStyle/>
            <a:p>
              <a:pPr algn="ctr" defTabSz="1043319" eaLnBrk="0"/>
              <a:r>
                <a:rPr lang="ko-KR" altLang="en-US" sz="1400" b="1" dirty="0">
                  <a:ea typeface="휴먼모음T" panose="02030504000101010101" pitchFamily="18" charset="-127"/>
                </a:rPr>
                <a:t>연구계획 수립 및 기술 조사</a:t>
              </a:r>
              <a:endParaRPr lang="en-US" altLang="ko-KR" sz="1400" b="1" dirty="0">
                <a:ea typeface="휴먼모음T" panose="02030504000101010101" pitchFamily="18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774004D-2684-F362-6BBE-6CB873099E93}"/>
                </a:ext>
              </a:extLst>
            </p:cNvPr>
            <p:cNvGrpSpPr/>
            <p:nvPr/>
          </p:nvGrpSpPr>
          <p:grpSpPr>
            <a:xfrm>
              <a:off x="4657611" y="3040562"/>
              <a:ext cx="4297898" cy="446357"/>
              <a:chOff x="6741522" y="4879331"/>
              <a:chExt cx="3020294" cy="446357"/>
            </a:xfrm>
          </p:grpSpPr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46677B1D-6370-F719-18CB-0EF7D274A743}"/>
                  </a:ext>
                </a:extLst>
              </p:cNvPr>
              <p:cNvSpPr/>
              <p:nvPr/>
            </p:nvSpPr>
            <p:spPr>
              <a:xfrm>
                <a:off x="6836919" y="4879331"/>
                <a:ext cx="2924897" cy="44635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E900E872-1132-F437-B059-E1F19D0A1468}"/>
                  </a:ext>
                </a:extLst>
              </p:cNvPr>
              <p:cNvSpPr/>
              <p:nvPr/>
            </p:nvSpPr>
            <p:spPr>
              <a:xfrm>
                <a:off x="6741522" y="4963789"/>
                <a:ext cx="162273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8F4CD06-4E87-AA40-7B7F-E3BFDF4EC52B}"/>
                </a:ext>
              </a:extLst>
            </p:cNvPr>
            <p:cNvGrpSpPr/>
            <p:nvPr/>
          </p:nvGrpSpPr>
          <p:grpSpPr>
            <a:xfrm>
              <a:off x="2566426" y="3671755"/>
              <a:ext cx="6384414" cy="446357"/>
              <a:chOff x="6741522" y="4879331"/>
              <a:chExt cx="4486567" cy="446357"/>
            </a:xfrm>
          </p:grpSpPr>
          <p:sp>
            <p:nvSpPr>
              <p:cNvPr id="52" name="화살표: 오른쪽 51">
                <a:extLst>
                  <a:ext uri="{FF2B5EF4-FFF2-40B4-BE49-F238E27FC236}">
                    <a16:creationId xmlns:a16="http://schemas.microsoft.com/office/drawing/2014/main" id="{D014A838-A8A7-B217-B6AD-0FB3E8678A41}"/>
                  </a:ext>
                </a:extLst>
              </p:cNvPr>
              <p:cNvSpPr/>
              <p:nvPr/>
            </p:nvSpPr>
            <p:spPr>
              <a:xfrm>
                <a:off x="6836919" y="4879331"/>
                <a:ext cx="4391170" cy="44635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83DF3AC6-9A55-0458-D009-6C5B4B2B1324}"/>
                  </a:ext>
                </a:extLst>
              </p:cNvPr>
              <p:cNvSpPr/>
              <p:nvPr/>
            </p:nvSpPr>
            <p:spPr>
              <a:xfrm>
                <a:off x="6741522" y="4963789"/>
                <a:ext cx="162273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DEFF614-7B05-23A2-1B72-2676D240714C}"/>
                </a:ext>
              </a:extLst>
            </p:cNvPr>
            <p:cNvGrpSpPr/>
            <p:nvPr/>
          </p:nvGrpSpPr>
          <p:grpSpPr>
            <a:xfrm>
              <a:off x="4657611" y="4452225"/>
              <a:ext cx="4297898" cy="446357"/>
              <a:chOff x="6741522" y="4879331"/>
              <a:chExt cx="3020294" cy="446357"/>
            </a:xfrm>
          </p:grpSpPr>
          <p:sp>
            <p:nvSpPr>
              <p:cNvPr id="55" name="화살표: 오른쪽 54">
                <a:extLst>
                  <a:ext uri="{FF2B5EF4-FFF2-40B4-BE49-F238E27FC236}">
                    <a16:creationId xmlns:a16="http://schemas.microsoft.com/office/drawing/2014/main" id="{E50E256D-E01A-1B5E-D2A8-C7DCB8F698B7}"/>
                  </a:ext>
                </a:extLst>
              </p:cNvPr>
              <p:cNvSpPr/>
              <p:nvPr/>
            </p:nvSpPr>
            <p:spPr>
              <a:xfrm>
                <a:off x="6836919" y="4879331"/>
                <a:ext cx="2924897" cy="44635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96D16BA-27FF-BBB9-FDEF-6923FA62A7D3}"/>
                  </a:ext>
                </a:extLst>
              </p:cNvPr>
              <p:cNvSpPr/>
              <p:nvPr/>
            </p:nvSpPr>
            <p:spPr>
              <a:xfrm>
                <a:off x="6741522" y="4963789"/>
                <a:ext cx="162273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38C1836-FBE5-88C5-E6DC-762783A4D1BD}"/>
                </a:ext>
              </a:extLst>
            </p:cNvPr>
            <p:cNvGrpSpPr/>
            <p:nvPr/>
          </p:nvGrpSpPr>
          <p:grpSpPr>
            <a:xfrm>
              <a:off x="6750153" y="5161138"/>
              <a:ext cx="4297898" cy="446357"/>
              <a:chOff x="6741522" y="4879331"/>
              <a:chExt cx="3020294" cy="446357"/>
            </a:xfrm>
          </p:grpSpPr>
          <p:sp>
            <p:nvSpPr>
              <p:cNvPr id="60" name="화살표: 오른쪽 59">
                <a:extLst>
                  <a:ext uri="{FF2B5EF4-FFF2-40B4-BE49-F238E27FC236}">
                    <a16:creationId xmlns:a16="http://schemas.microsoft.com/office/drawing/2014/main" id="{55523149-BEC2-9597-B0DE-EC78DCAC05BD}"/>
                  </a:ext>
                </a:extLst>
              </p:cNvPr>
              <p:cNvSpPr/>
              <p:nvPr/>
            </p:nvSpPr>
            <p:spPr>
              <a:xfrm>
                <a:off x="6836919" y="4879331"/>
                <a:ext cx="2924897" cy="44635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162442FB-78DD-4D5B-3A52-04B02CD61FA6}"/>
                  </a:ext>
                </a:extLst>
              </p:cNvPr>
              <p:cNvSpPr/>
              <p:nvPr/>
            </p:nvSpPr>
            <p:spPr>
              <a:xfrm>
                <a:off x="6741522" y="4963789"/>
                <a:ext cx="162273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DD02F2F-182D-1E19-CD80-8E8BB7E13E37}"/>
                </a:ext>
              </a:extLst>
            </p:cNvPr>
            <p:cNvGrpSpPr/>
            <p:nvPr/>
          </p:nvGrpSpPr>
          <p:grpSpPr>
            <a:xfrm>
              <a:off x="6750153" y="5863523"/>
              <a:ext cx="4297898" cy="446357"/>
              <a:chOff x="6741522" y="4879331"/>
              <a:chExt cx="3020294" cy="446357"/>
            </a:xfrm>
          </p:grpSpPr>
          <p:sp>
            <p:nvSpPr>
              <p:cNvPr id="63" name="화살표: 오른쪽 62">
                <a:extLst>
                  <a:ext uri="{FF2B5EF4-FFF2-40B4-BE49-F238E27FC236}">
                    <a16:creationId xmlns:a16="http://schemas.microsoft.com/office/drawing/2014/main" id="{D7F9A0FC-1551-01A8-19D2-EF63083AEED6}"/>
                  </a:ext>
                </a:extLst>
              </p:cNvPr>
              <p:cNvSpPr/>
              <p:nvPr/>
            </p:nvSpPr>
            <p:spPr>
              <a:xfrm>
                <a:off x="6836919" y="4879331"/>
                <a:ext cx="2924897" cy="44635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2CEE2AE-AC2B-BFD4-1157-A94886FC6D17}"/>
                  </a:ext>
                </a:extLst>
              </p:cNvPr>
              <p:cNvSpPr/>
              <p:nvPr/>
            </p:nvSpPr>
            <p:spPr>
              <a:xfrm>
                <a:off x="6741522" y="4963789"/>
                <a:ext cx="162273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4B62EC4-11CF-0382-34A0-44948CEA186B}"/>
                </a:ext>
              </a:extLst>
            </p:cNvPr>
            <p:cNvGrpSpPr/>
            <p:nvPr/>
          </p:nvGrpSpPr>
          <p:grpSpPr>
            <a:xfrm>
              <a:off x="8856583" y="6569172"/>
              <a:ext cx="4387615" cy="446357"/>
              <a:chOff x="6741522" y="4879331"/>
              <a:chExt cx="3020294" cy="446357"/>
            </a:xfrm>
          </p:grpSpPr>
          <p:sp>
            <p:nvSpPr>
              <p:cNvPr id="66" name="화살표: 오른쪽 65">
                <a:extLst>
                  <a:ext uri="{FF2B5EF4-FFF2-40B4-BE49-F238E27FC236}">
                    <a16:creationId xmlns:a16="http://schemas.microsoft.com/office/drawing/2014/main" id="{78F3266D-0BEA-5A4F-2563-011648717BC0}"/>
                  </a:ext>
                </a:extLst>
              </p:cNvPr>
              <p:cNvSpPr/>
              <p:nvPr/>
            </p:nvSpPr>
            <p:spPr>
              <a:xfrm>
                <a:off x="6836919" y="4879331"/>
                <a:ext cx="2924897" cy="44635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01F65852-9974-32F6-6289-5C112F8497B5}"/>
                  </a:ext>
                </a:extLst>
              </p:cNvPr>
              <p:cNvSpPr/>
              <p:nvPr/>
            </p:nvSpPr>
            <p:spPr>
              <a:xfrm>
                <a:off x="6741522" y="4963789"/>
                <a:ext cx="162273" cy="26473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7D5F3A8-9E01-75AA-7345-BA742EDCF24A}"/>
                </a:ext>
              </a:extLst>
            </p:cNvPr>
            <p:cNvSpPr txBox="1"/>
            <p:nvPr/>
          </p:nvSpPr>
          <p:spPr>
            <a:xfrm>
              <a:off x="6932663" y="2350302"/>
              <a:ext cx="2520242" cy="34124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￭ </a:t>
              </a:r>
              <a:r>
                <a:rPr lang="en-US" altLang="ko-KR" sz="1200" dirty="0">
                  <a:latin typeface="+mn-ea"/>
                </a:rPr>
                <a:t>4</a:t>
              </a:r>
              <a:r>
                <a:rPr lang="ko-KR" altLang="en-US" sz="1200" dirty="0">
                  <a:latin typeface="+mn-ea"/>
                </a:rPr>
                <a:t>족 보행 로봇 플랫폼 구축 완료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BD2734C-FAFC-2641-86DF-BC7C00EAEEE7}"/>
                </a:ext>
              </a:extLst>
            </p:cNvPr>
            <p:cNvSpPr txBox="1"/>
            <p:nvPr/>
          </p:nvSpPr>
          <p:spPr>
            <a:xfrm>
              <a:off x="9022402" y="4481848"/>
              <a:ext cx="3204723" cy="34124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￭디지털 트윈 및 자율주행 플랫폼 구축 완료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34622FE-DF37-86A3-FA70-A174E4091CD8}"/>
                </a:ext>
              </a:extLst>
            </p:cNvPr>
            <p:cNvSpPr txBox="1"/>
            <p:nvPr/>
          </p:nvSpPr>
          <p:spPr>
            <a:xfrm>
              <a:off x="9024496" y="3697665"/>
              <a:ext cx="2842445" cy="34124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￭군중 회피 경로 알고리즘 최적화 완료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9D6E4AD-3CA9-FF0A-8A01-6C877D3E1AE9}"/>
                </a:ext>
              </a:extLst>
            </p:cNvPr>
            <p:cNvSpPr txBox="1"/>
            <p:nvPr/>
          </p:nvSpPr>
          <p:spPr>
            <a:xfrm>
              <a:off x="11117013" y="5222171"/>
              <a:ext cx="2227431" cy="1164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￭</a:t>
              </a:r>
              <a:r>
                <a:rPr lang="en-US" altLang="ko-KR" sz="1200" dirty="0"/>
                <a:t>AI </a:t>
              </a:r>
              <a:r>
                <a:rPr lang="ko-KR" altLang="en-US" sz="1200" dirty="0"/>
                <a:t>기반 안면 인식 및 무기 </a:t>
              </a:r>
              <a:br>
                <a:rPr lang="en-US" altLang="ko-KR" sz="1200" dirty="0"/>
              </a:br>
              <a:r>
                <a:rPr lang="en-US" altLang="ko-KR" sz="1200" dirty="0"/>
                <a:t>  </a:t>
              </a:r>
              <a:r>
                <a:rPr lang="ko-KR" altLang="en-US" sz="1200" dirty="0"/>
                <a:t>탐지 시스템 완성 </a:t>
              </a:r>
              <a:endParaRPr lang="en-US" altLang="ko-KR" sz="1200" dirty="0"/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￭자세 추정 및 위험 인물 식별 </a:t>
              </a:r>
              <a:br>
                <a:rPr lang="en-US" altLang="ko-KR" sz="1200" dirty="0"/>
              </a:br>
              <a:r>
                <a:rPr lang="en-US" altLang="ko-KR" sz="1200" dirty="0"/>
                <a:t>  </a:t>
              </a:r>
              <a:r>
                <a:rPr lang="ko-KR" altLang="en-US" sz="1200" dirty="0"/>
                <a:t>시스템 구현 완료 </a:t>
              </a:r>
              <a:endParaRPr lang="ko-KR" altLang="en-US" sz="1600" dirty="0">
                <a:latin typeface="+mn-ea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6EE8598-5F83-DED2-730A-AADCA600132B}"/>
                </a:ext>
              </a:extLst>
            </p:cNvPr>
            <p:cNvCxnSpPr>
              <a:cxnSpLocks/>
            </p:cNvCxnSpPr>
            <p:nvPr/>
          </p:nvCxnSpPr>
          <p:spPr>
            <a:xfrm>
              <a:off x="13294321" y="5161138"/>
              <a:ext cx="0" cy="2073323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6296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D1BC2-9451-7184-63CC-E93D988D1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9FDB62E-29CA-CCC7-FD53-3CAC51A2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223224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5268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3A699-C4F6-14F2-BCDA-420E8321C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665A3F-4C41-7BC8-1350-21A87F69B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C31094CF-F484-6699-F928-76F17203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/>
          <a:lstStyle/>
          <a:p>
            <a:r>
              <a:rPr lang="ko-KR" altLang="en-US" dirty="0"/>
              <a:t>연구성과의 활용방안</a:t>
            </a:r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4D663088-ACEA-9F67-A966-DF801095A74A}"/>
              </a:ext>
            </a:extLst>
          </p:cNvPr>
          <p:cNvGrpSpPr/>
          <p:nvPr/>
        </p:nvGrpSpPr>
        <p:grpSpPr>
          <a:xfrm>
            <a:off x="1988316" y="1658983"/>
            <a:ext cx="9463142" cy="5145042"/>
            <a:chOff x="2316426" y="1862183"/>
            <a:chExt cx="8451404" cy="4594967"/>
          </a:xfrm>
        </p:grpSpPr>
        <p:sp>
          <p:nvSpPr>
            <p:cNvPr id="6" name="Google Shape;1959;p44">
              <a:extLst>
                <a:ext uri="{FF2B5EF4-FFF2-40B4-BE49-F238E27FC236}">
                  <a16:creationId xmlns:a16="http://schemas.microsoft.com/office/drawing/2014/main" id="{C8040E07-BF4F-4824-6046-593C4199347F}"/>
                </a:ext>
              </a:extLst>
            </p:cNvPr>
            <p:cNvSpPr/>
            <p:nvPr/>
          </p:nvSpPr>
          <p:spPr>
            <a:xfrm>
              <a:off x="3674180" y="1862183"/>
              <a:ext cx="2096697" cy="2354624"/>
            </a:xfrm>
            <a:custGeom>
              <a:avLst/>
              <a:gdLst/>
              <a:ahLst/>
              <a:cxnLst/>
              <a:rect l="l" t="t" r="r" b="b"/>
              <a:pathLst>
                <a:path w="50912" h="57175" extrusionOk="0">
                  <a:moveTo>
                    <a:pt x="25450" y="1"/>
                  </a:moveTo>
                  <a:cubicBezTo>
                    <a:pt x="24548" y="1"/>
                    <a:pt x="23646" y="233"/>
                    <a:pt x="22836" y="697"/>
                  </a:cubicBezTo>
                  <a:lnTo>
                    <a:pt x="2608" y="12377"/>
                  </a:lnTo>
                  <a:cubicBezTo>
                    <a:pt x="988" y="13318"/>
                    <a:pt x="0" y="15033"/>
                    <a:pt x="0" y="16902"/>
                  </a:cubicBezTo>
                  <a:lnTo>
                    <a:pt x="0" y="40274"/>
                  </a:lnTo>
                  <a:cubicBezTo>
                    <a:pt x="0" y="42131"/>
                    <a:pt x="988" y="43858"/>
                    <a:pt x="2608" y="44798"/>
                  </a:cubicBezTo>
                  <a:lnTo>
                    <a:pt x="22836" y="56478"/>
                  </a:lnTo>
                  <a:cubicBezTo>
                    <a:pt x="23646" y="56942"/>
                    <a:pt x="24548" y="57175"/>
                    <a:pt x="25450" y="57175"/>
                  </a:cubicBezTo>
                  <a:cubicBezTo>
                    <a:pt x="26352" y="57175"/>
                    <a:pt x="27253" y="56942"/>
                    <a:pt x="28063" y="56478"/>
                  </a:cubicBezTo>
                  <a:lnTo>
                    <a:pt x="48304" y="44798"/>
                  </a:lnTo>
                  <a:cubicBezTo>
                    <a:pt x="49911" y="43858"/>
                    <a:pt x="50911" y="42131"/>
                    <a:pt x="50911" y="40274"/>
                  </a:cubicBezTo>
                  <a:lnTo>
                    <a:pt x="50911" y="16902"/>
                  </a:lnTo>
                  <a:cubicBezTo>
                    <a:pt x="50911" y="15033"/>
                    <a:pt x="49911" y="13318"/>
                    <a:pt x="48304" y="12377"/>
                  </a:cubicBezTo>
                  <a:lnTo>
                    <a:pt x="28063" y="697"/>
                  </a:lnTo>
                  <a:cubicBezTo>
                    <a:pt x="27253" y="233"/>
                    <a:pt x="26352" y="1"/>
                    <a:pt x="25450" y="1"/>
                  </a:cubicBez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0;p44">
              <a:extLst>
                <a:ext uri="{FF2B5EF4-FFF2-40B4-BE49-F238E27FC236}">
                  <a16:creationId xmlns:a16="http://schemas.microsoft.com/office/drawing/2014/main" id="{24A0378F-1C07-4640-A9F0-8BE07E31098C}"/>
                </a:ext>
              </a:extLst>
            </p:cNvPr>
            <p:cNvSpPr/>
            <p:nvPr/>
          </p:nvSpPr>
          <p:spPr>
            <a:xfrm>
              <a:off x="3770259" y="1966622"/>
              <a:ext cx="1904003" cy="2145745"/>
            </a:xfrm>
            <a:custGeom>
              <a:avLst/>
              <a:gdLst/>
              <a:ahLst/>
              <a:cxnLst/>
              <a:rect l="l" t="t" r="r" b="b"/>
              <a:pathLst>
                <a:path w="46233" h="52103" extrusionOk="0">
                  <a:moveTo>
                    <a:pt x="23118" y="1"/>
                  </a:moveTo>
                  <a:cubicBezTo>
                    <a:pt x="22402" y="1"/>
                    <a:pt x="21688" y="186"/>
                    <a:pt x="21051" y="555"/>
                  </a:cubicBezTo>
                  <a:lnTo>
                    <a:pt x="2072" y="11508"/>
                  </a:lnTo>
                  <a:cubicBezTo>
                    <a:pt x="786" y="12247"/>
                    <a:pt x="1" y="13616"/>
                    <a:pt x="1" y="15104"/>
                  </a:cubicBezTo>
                  <a:lnTo>
                    <a:pt x="1" y="37000"/>
                  </a:lnTo>
                  <a:cubicBezTo>
                    <a:pt x="1" y="38488"/>
                    <a:pt x="786" y="39857"/>
                    <a:pt x="2072" y="40595"/>
                  </a:cubicBezTo>
                  <a:lnTo>
                    <a:pt x="21051" y="51549"/>
                  </a:lnTo>
                  <a:cubicBezTo>
                    <a:pt x="21688" y="51918"/>
                    <a:pt x="22402" y="52103"/>
                    <a:pt x="23118" y="52103"/>
                  </a:cubicBezTo>
                  <a:cubicBezTo>
                    <a:pt x="23834" y="52103"/>
                    <a:pt x="24551" y="51918"/>
                    <a:pt x="25194" y="51549"/>
                  </a:cubicBezTo>
                  <a:lnTo>
                    <a:pt x="44161" y="40595"/>
                  </a:lnTo>
                  <a:cubicBezTo>
                    <a:pt x="45447" y="39857"/>
                    <a:pt x="46233" y="38488"/>
                    <a:pt x="46233" y="37000"/>
                  </a:cubicBezTo>
                  <a:lnTo>
                    <a:pt x="46233" y="15104"/>
                  </a:lnTo>
                  <a:cubicBezTo>
                    <a:pt x="46233" y="13616"/>
                    <a:pt x="45447" y="12247"/>
                    <a:pt x="44161" y="11508"/>
                  </a:cubicBezTo>
                  <a:lnTo>
                    <a:pt x="25194" y="555"/>
                  </a:lnTo>
                  <a:cubicBezTo>
                    <a:pt x="24551" y="186"/>
                    <a:pt x="23834" y="1"/>
                    <a:pt x="23118" y="1"/>
                  </a:cubicBezTo>
                  <a:close/>
                </a:path>
              </a:pathLst>
            </a:custGeom>
            <a:solidFill>
              <a:srgbClr val="42D25A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8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8" name="Google Shape;1961;p44">
              <a:extLst>
                <a:ext uri="{FF2B5EF4-FFF2-40B4-BE49-F238E27FC236}">
                  <a16:creationId xmlns:a16="http://schemas.microsoft.com/office/drawing/2014/main" id="{1D56EA02-BA52-5784-95F4-E639FCF35BA3}"/>
                </a:ext>
              </a:extLst>
            </p:cNvPr>
            <p:cNvSpPr/>
            <p:nvPr/>
          </p:nvSpPr>
          <p:spPr>
            <a:xfrm>
              <a:off x="3310824" y="1930093"/>
              <a:ext cx="708549" cy="708591"/>
            </a:xfrm>
            <a:custGeom>
              <a:avLst/>
              <a:gdLst/>
              <a:ahLst/>
              <a:cxnLst/>
              <a:rect l="l" t="t" r="r" b="b"/>
              <a:pathLst>
                <a:path w="17205" h="17206" extrusionOk="0">
                  <a:moveTo>
                    <a:pt x="8597" y="1"/>
                  </a:moveTo>
                  <a:cubicBezTo>
                    <a:pt x="3846" y="1"/>
                    <a:pt x="1" y="3859"/>
                    <a:pt x="1" y="8609"/>
                  </a:cubicBezTo>
                  <a:cubicBezTo>
                    <a:pt x="1" y="13360"/>
                    <a:pt x="3846" y="17205"/>
                    <a:pt x="8597" y="17205"/>
                  </a:cubicBezTo>
                  <a:cubicBezTo>
                    <a:pt x="13347" y="17205"/>
                    <a:pt x="17205" y="13360"/>
                    <a:pt x="17205" y="8609"/>
                  </a:cubicBezTo>
                  <a:cubicBezTo>
                    <a:pt x="17205" y="3859"/>
                    <a:pt x="13347" y="1"/>
                    <a:pt x="8597" y="1"/>
                  </a:cubicBez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62;p44">
              <a:extLst>
                <a:ext uri="{FF2B5EF4-FFF2-40B4-BE49-F238E27FC236}">
                  <a16:creationId xmlns:a16="http://schemas.microsoft.com/office/drawing/2014/main" id="{A44391C8-82D0-6A56-B5BE-7EE4F1D80BCF}"/>
                </a:ext>
              </a:extLst>
            </p:cNvPr>
            <p:cNvSpPr/>
            <p:nvPr/>
          </p:nvSpPr>
          <p:spPr>
            <a:xfrm>
              <a:off x="2316426" y="3118174"/>
              <a:ext cx="1637715" cy="802240"/>
            </a:xfrm>
            <a:custGeom>
              <a:avLst/>
              <a:gdLst/>
              <a:ahLst/>
              <a:cxnLst/>
              <a:rect l="l" t="t" r="r" b="b"/>
              <a:pathLst>
                <a:path w="39767" h="19480" extrusionOk="0">
                  <a:moveTo>
                    <a:pt x="9739" y="1"/>
                  </a:moveTo>
                  <a:cubicBezTo>
                    <a:pt x="4382" y="1"/>
                    <a:pt x="0" y="4382"/>
                    <a:pt x="0" y="9740"/>
                  </a:cubicBezTo>
                  <a:cubicBezTo>
                    <a:pt x="0" y="15098"/>
                    <a:pt x="4382" y="19479"/>
                    <a:pt x="9739" y="19479"/>
                  </a:cubicBezTo>
                  <a:lnTo>
                    <a:pt x="30028" y="19479"/>
                  </a:lnTo>
                  <a:cubicBezTo>
                    <a:pt x="35386" y="19479"/>
                    <a:pt x="39767" y="15098"/>
                    <a:pt x="39767" y="9740"/>
                  </a:cubicBezTo>
                  <a:cubicBezTo>
                    <a:pt x="39767" y="4382"/>
                    <a:pt x="35386" y="1"/>
                    <a:pt x="30028" y="1"/>
                  </a:cubicBez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2286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" name="Google Shape;1963;p44">
              <a:extLst>
                <a:ext uri="{FF2B5EF4-FFF2-40B4-BE49-F238E27FC236}">
                  <a16:creationId xmlns:a16="http://schemas.microsoft.com/office/drawing/2014/main" id="{E605778D-DD65-4D5F-76FF-04BA93BB605F}"/>
                </a:ext>
              </a:extLst>
            </p:cNvPr>
            <p:cNvSpPr/>
            <p:nvPr/>
          </p:nvSpPr>
          <p:spPr>
            <a:xfrm>
              <a:off x="2376718" y="3264620"/>
              <a:ext cx="593856" cy="509349"/>
            </a:xfrm>
            <a:custGeom>
              <a:avLst/>
              <a:gdLst/>
              <a:ahLst/>
              <a:cxnLst/>
              <a:rect l="l" t="t" r="r" b="b"/>
              <a:pathLst>
                <a:path w="14420" h="12368" extrusionOk="0">
                  <a:moveTo>
                    <a:pt x="7035" y="1"/>
                  </a:moveTo>
                  <a:cubicBezTo>
                    <a:pt x="4583" y="1"/>
                    <a:pt x="2262" y="1456"/>
                    <a:pt x="1287" y="3850"/>
                  </a:cubicBezTo>
                  <a:cubicBezTo>
                    <a:pt x="1" y="7017"/>
                    <a:pt x="1525" y="10625"/>
                    <a:pt x="4704" y="11911"/>
                  </a:cubicBezTo>
                  <a:cubicBezTo>
                    <a:pt x="5469" y="12221"/>
                    <a:pt x="6261" y="12367"/>
                    <a:pt x="7039" y="12367"/>
                  </a:cubicBezTo>
                  <a:cubicBezTo>
                    <a:pt x="9491" y="12367"/>
                    <a:pt x="11812" y="10910"/>
                    <a:pt x="12788" y="8506"/>
                  </a:cubicBezTo>
                  <a:cubicBezTo>
                    <a:pt x="12955" y="8113"/>
                    <a:pt x="13062" y="7720"/>
                    <a:pt x="13145" y="7315"/>
                  </a:cubicBezTo>
                  <a:lnTo>
                    <a:pt x="14419" y="6041"/>
                  </a:lnTo>
                  <a:lnTo>
                    <a:pt x="13062" y="4696"/>
                  </a:lnTo>
                  <a:cubicBezTo>
                    <a:pt x="12597" y="2838"/>
                    <a:pt x="11288" y="1231"/>
                    <a:pt x="9371" y="457"/>
                  </a:cubicBezTo>
                  <a:cubicBezTo>
                    <a:pt x="8605" y="147"/>
                    <a:pt x="7813" y="1"/>
                    <a:pt x="7035" y="1"/>
                  </a:cubicBez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endParaRPr sz="20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" name="Google Shape;1966;p44">
              <a:extLst>
                <a:ext uri="{FF2B5EF4-FFF2-40B4-BE49-F238E27FC236}">
                  <a16:creationId xmlns:a16="http://schemas.microsoft.com/office/drawing/2014/main" id="{3E0DF4FF-F37B-470B-8E4B-604E8039AFA8}"/>
                </a:ext>
              </a:extLst>
            </p:cNvPr>
            <p:cNvSpPr/>
            <p:nvPr/>
          </p:nvSpPr>
          <p:spPr>
            <a:xfrm>
              <a:off x="5883594" y="1862183"/>
              <a:ext cx="2097191" cy="2354624"/>
            </a:xfrm>
            <a:custGeom>
              <a:avLst/>
              <a:gdLst/>
              <a:ahLst/>
              <a:cxnLst/>
              <a:rect l="l" t="t" r="r" b="b"/>
              <a:pathLst>
                <a:path w="50924" h="57175" extrusionOk="0">
                  <a:moveTo>
                    <a:pt x="25462" y="1"/>
                  </a:moveTo>
                  <a:cubicBezTo>
                    <a:pt x="24560" y="1"/>
                    <a:pt x="23658" y="233"/>
                    <a:pt x="22849" y="697"/>
                  </a:cubicBezTo>
                  <a:lnTo>
                    <a:pt x="2620" y="12377"/>
                  </a:lnTo>
                  <a:cubicBezTo>
                    <a:pt x="1001" y="13318"/>
                    <a:pt x="1" y="15033"/>
                    <a:pt x="1" y="16902"/>
                  </a:cubicBezTo>
                  <a:lnTo>
                    <a:pt x="1" y="40274"/>
                  </a:lnTo>
                  <a:cubicBezTo>
                    <a:pt x="1" y="42131"/>
                    <a:pt x="1001" y="43858"/>
                    <a:pt x="2620" y="44798"/>
                  </a:cubicBezTo>
                  <a:lnTo>
                    <a:pt x="22849" y="56478"/>
                  </a:lnTo>
                  <a:cubicBezTo>
                    <a:pt x="23658" y="56942"/>
                    <a:pt x="24560" y="57175"/>
                    <a:pt x="25462" y="57175"/>
                  </a:cubicBezTo>
                  <a:cubicBezTo>
                    <a:pt x="26364" y="57175"/>
                    <a:pt x="27266" y="56942"/>
                    <a:pt x="28076" y="56478"/>
                  </a:cubicBezTo>
                  <a:lnTo>
                    <a:pt x="48316" y="44798"/>
                  </a:lnTo>
                  <a:cubicBezTo>
                    <a:pt x="49924" y="43858"/>
                    <a:pt x="50924" y="42131"/>
                    <a:pt x="50924" y="40274"/>
                  </a:cubicBezTo>
                  <a:lnTo>
                    <a:pt x="50924" y="16902"/>
                  </a:lnTo>
                  <a:cubicBezTo>
                    <a:pt x="50924" y="15033"/>
                    <a:pt x="49924" y="13318"/>
                    <a:pt x="48316" y="12377"/>
                  </a:cubicBezTo>
                  <a:lnTo>
                    <a:pt x="28076" y="697"/>
                  </a:lnTo>
                  <a:cubicBezTo>
                    <a:pt x="27266" y="233"/>
                    <a:pt x="26364" y="1"/>
                    <a:pt x="25462" y="1"/>
                  </a:cubicBezTo>
                  <a:close/>
                </a:path>
              </a:pathLst>
            </a:custGeom>
            <a:solidFill>
              <a:srgbClr val="F4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67;p44">
              <a:extLst>
                <a:ext uri="{FF2B5EF4-FFF2-40B4-BE49-F238E27FC236}">
                  <a16:creationId xmlns:a16="http://schemas.microsoft.com/office/drawing/2014/main" id="{F89AE9EB-55A4-9775-4F8C-64D126E43643}"/>
                </a:ext>
              </a:extLst>
            </p:cNvPr>
            <p:cNvSpPr/>
            <p:nvPr/>
          </p:nvSpPr>
          <p:spPr>
            <a:xfrm>
              <a:off x="5960436" y="1966622"/>
              <a:ext cx="1904003" cy="2145745"/>
            </a:xfrm>
            <a:custGeom>
              <a:avLst/>
              <a:gdLst/>
              <a:ahLst/>
              <a:cxnLst/>
              <a:rect l="l" t="t" r="r" b="b"/>
              <a:pathLst>
                <a:path w="46233" h="52103" extrusionOk="0">
                  <a:moveTo>
                    <a:pt x="23118" y="1"/>
                  </a:moveTo>
                  <a:cubicBezTo>
                    <a:pt x="22402" y="1"/>
                    <a:pt x="21687" y="186"/>
                    <a:pt x="21050" y="555"/>
                  </a:cubicBezTo>
                  <a:lnTo>
                    <a:pt x="2072" y="11508"/>
                  </a:lnTo>
                  <a:cubicBezTo>
                    <a:pt x="786" y="12247"/>
                    <a:pt x="0" y="13616"/>
                    <a:pt x="0" y="15104"/>
                  </a:cubicBezTo>
                  <a:lnTo>
                    <a:pt x="0" y="37000"/>
                  </a:lnTo>
                  <a:cubicBezTo>
                    <a:pt x="0" y="38488"/>
                    <a:pt x="786" y="39857"/>
                    <a:pt x="2072" y="40595"/>
                  </a:cubicBezTo>
                  <a:lnTo>
                    <a:pt x="21050" y="51549"/>
                  </a:lnTo>
                  <a:cubicBezTo>
                    <a:pt x="21687" y="51918"/>
                    <a:pt x="22402" y="52103"/>
                    <a:pt x="23118" y="52103"/>
                  </a:cubicBezTo>
                  <a:cubicBezTo>
                    <a:pt x="23833" y="52103"/>
                    <a:pt x="24551" y="51918"/>
                    <a:pt x="25194" y="51549"/>
                  </a:cubicBezTo>
                  <a:lnTo>
                    <a:pt x="44160" y="40595"/>
                  </a:lnTo>
                  <a:cubicBezTo>
                    <a:pt x="45446" y="39857"/>
                    <a:pt x="46232" y="38488"/>
                    <a:pt x="46232" y="37000"/>
                  </a:cubicBezTo>
                  <a:lnTo>
                    <a:pt x="46232" y="15104"/>
                  </a:lnTo>
                  <a:cubicBezTo>
                    <a:pt x="46232" y="13616"/>
                    <a:pt x="45446" y="12247"/>
                    <a:pt x="44160" y="11508"/>
                  </a:cubicBezTo>
                  <a:lnTo>
                    <a:pt x="25194" y="555"/>
                  </a:lnTo>
                  <a:cubicBezTo>
                    <a:pt x="24551" y="186"/>
                    <a:pt x="23833" y="1"/>
                    <a:pt x="23118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16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Roboto"/>
              </a:endParaRPr>
            </a:p>
          </p:txBody>
        </p:sp>
        <p:sp>
          <p:nvSpPr>
            <p:cNvPr id="18" name="Google Shape;1968;p44">
              <a:extLst>
                <a:ext uri="{FF2B5EF4-FFF2-40B4-BE49-F238E27FC236}">
                  <a16:creationId xmlns:a16="http://schemas.microsoft.com/office/drawing/2014/main" id="{6D179FB8-20A4-3A7D-E89C-E02AE46DE31B}"/>
                </a:ext>
              </a:extLst>
            </p:cNvPr>
            <p:cNvSpPr/>
            <p:nvPr/>
          </p:nvSpPr>
          <p:spPr>
            <a:xfrm>
              <a:off x="7617924" y="1930093"/>
              <a:ext cx="708549" cy="708591"/>
            </a:xfrm>
            <a:custGeom>
              <a:avLst/>
              <a:gdLst/>
              <a:ahLst/>
              <a:cxnLst/>
              <a:rect l="l" t="t" r="r" b="b"/>
              <a:pathLst>
                <a:path w="17205" h="17206" extrusionOk="0">
                  <a:moveTo>
                    <a:pt x="8596" y="1"/>
                  </a:moveTo>
                  <a:cubicBezTo>
                    <a:pt x="3846" y="1"/>
                    <a:pt x="0" y="3859"/>
                    <a:pt x="0" y="8609"/>
                  </a:cubicBezTo>
                  <a:cubicBezTo>
                    <a:pt x="0" y="13360"/>
                    <a:pt x="3846" y="17205"/>
                    <a:pt x="8596" y="17205"/>
                  </a:cubicBezTo>
                  <a:cubicBezTo>
                    <a:pt x="13347" y="17205"/>
                    <a:pt x="17205" y="13360"/>
                    <a:pt x="17205" y="8609"/>
                  </a:cubicBezTo>
                  <a:cubicBezTo>
                    <a:pt x="17205" y="3859"/>
                    <a:pt x="13347" y="1"/>
                    <a:pt x="8596" y="1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69;p44">
              <a:extLst>
                <a:ext uri="{FF2B5EF4-FFF2-40B4-BE49-F238E27FC236}">
                  <a16:creationId xmlns:a16="http://schemas.microsoft.com/office/drawing/2014/main" id="{1B747A73-927C-6AE4-CF06-18BA34448334}"/>
                </a:ext>
              </a:extLst>
            </p:cNvPr>
            <p:cNvSpPr/>
            <p:nvPr/>
          </p:nvSpPr>
          <p:spPr>
            <a:xfrm>
              <a:off x="7716903" y="3118174"/>
              <a:ext cx="1637715" cy="802240"/>
            </a:xfrm>
            <a:custGeom>
              <a:avLst/>
              <a:gdLst/>
              <a:ahLst/>
              <a:cxnLst/>
              <a:rect l="l" t="t" r="r" b="b"/>
              <a:pathLst>
                <a:path w="39767" h="19480" extrusionOk="0">
                  <a:moveTo>
                    <a:pt x="9739" y="1"/>
                  </a:moveTo>
                  <a:cubicBezTo>
                    <a:pt x="4382" y="1"/>
                    <a:pt x="0" y="4382"/>
                    <a:pt x="0" y="9740"/>
                  </a:cubicBezTo>
                  <a:cubicBezTo>
                    <a:pt x="0" y="15098"/>
                    <a:pt x="4382" y="19479"/>
                    <a:pt x="9739" y="19479"/>
                  </a:cubicBezTo>
                  <a:lnTo>
                    <a:pt x="30028" y="19479"/>
                  </a:lnTo>
                  <a:cubicBezTo>
                    <a:pt x="35385" y="19479"/>
                    <a:pt x="39767" y="15098"/>
                    <a:pt x="39767" y="9740"/>
                  </a:cubicBezTo>
                  <a:cubicBezTo>
                    <a:pt x="39767" y="4382"/>
                    <a:pt x="35385" y="1"/>
                    <a:pt x="30028" y="1"/>
                  </a:cubicBez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2286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 b="1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1970;p44">
              <a:extLst>
                <a:ext uri="{FF2B5EF4-FFF2-40B4-BE49-F238E27FC236}">
                  <a16:creationId xmlns:a16="http://schemas.microsoft.com/office/drawing/2014/main" id="{5F859A18-49B7-897F-8F76-5B760460F136}"/>
                </a:ext>
              </a:extLst>
            </p:cNvPr>
            <p:cNvSpPr/>
            <p:nvPr/>
          </p:nvSpPr>
          <p:spPr>
            <a:xfrm>
              <a:off x="8700470" y="3264620"/>
              <a:ext cx="593856" cy="509349"/>
            </a:xfrm>
            <a:custGeom>
              <a:avLst/>
              <a:gdLst/>
              <a:ahLst/>
              <a:cxnLst/>
              <a:rect l="l" t="t" r="r" b="b"/>
              <a:pathLst>
                <a:path w="14420" h="12368" extrusionOk="0">
                  <a:moveTo>
                    <a:pt x="7381" y="1"/>
                  </a:moveTo>
                  <a:cubicBezTo>
                    <a:pt x="6603" y="1"/>
                    <a:pt x="5812" y="147"/>
                    <a:pt x="5049" y="457"/>
                  </a:cubicBezTo>
                  <a:cubicBezTo>
                    <a:pt x="3132" y="1231"/>
                    <a:pt x="1823" y="2838"/>
                    <a:pt x="1358" y="4696"/>
                  </a:cubicBezTo>
                  <a:lnTo>
                    <a:pt x="1" y="6041"/>
                  </a:lnTo>
                  <a:lnTo>
                    <a:pt x="1275" y="7315"/>
                  </a:lnTo>
                  <a:cubicBezTo>
                    <a:pt x="1358" y="7720"/>
                    <a:pt x="1465" y="8113"/>
                    <a:pt x="1632" y="8506"/>
                  </a:cubicBezTo>
                  <a:cubicBezTo>
                    <a:pt x="2608" y="10910"/>
                    <a:pt x="4929" y="12367"/>
                    <a:pt x="7381" y="12367"/>
                  </a:cubicBezTo>
                  <a:cubicBezTo>
                    <a:pt x="8160" y="12367"/>
                    <a:pt x="8951" y="12221"/>
                    <a:pt x="9716" y="11911"/>
                  </a:cubicBezTo>
                  <a:cubicBezTo>
                    <a:pt x="12895" y="10625"/>
                    <a:pt x="14419" y="7017"/>
                    <a:pt x="13134" y="3850"/>
                  </a:cubicBezTo>
                  <a:cubicBezTo>
                    <a:pt x="12158" y="1456"/>
                    <a:pt x="9830" y="1"/>
                    <a:pt x="7381" y="1"/>
                  </a:cubicBezTo>
                  <a:close/>
                </a:path>
              </a:pathLst>
            </a:custGeom>
            <a:solidFill>
              <a:srgbClr val="F4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20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1978;p44">
              <a:extLst>
                <a:ext uri="{FF2B5EF4-FFF2-40B4-BE49-F238E27FC236}">
                  <a16:creationId xmlns:a16="http://schemas.microsoft.com/office/drawing/2014/main" id="{6765A830-1028-98AF-3E30-12A55C166E34}"/>
                </a:ext>
              </a:extLst>
            </p:cNvPr>
            <p:cNvSpPr/>
            <p:nvPr/>
          </p:nvSpPr>
          <p:spPr>
            <a:xfrm>
              <a:off x="7396278" y="4102154"/>
              <a:ext cx="2096697" cy="2354996"/>
            </a:xfrm>
            <a:custGeom>
              <a:avLst/>
              <a:gdLst/>
              <a:ahLst/>
              <a:cxnLst/>
              <a:rect l="l" t="t" r="r" b="b"/>
              <a:pathLst>
                <a:path w="50912" h="57184" extrusionOk="0">
                  <a:moveTo>
                    <a:pt x="25450" y="1"/>
                  </a:moveTo>
                  <a:cubicBezTo>
                    <a:pt x="24548" y="1"/>
                    <a:pt x="23646" y="236"/>
                    <a:pt x="22837" y="706"/>
                  </a:cubicBezTo>
                  <a:lnTo>
                    <a:pt x="2608" y="12386"/>
                  </a:lnTo>
                  <a:cubicBezTo>
                    <a:pt x="989" y="13315"/>
                    <a:pt x="0" y="15041"/>
                    <a:pt x="0" y="16910"/>
                  </a:cubicBezTo>
                  <a:lnTo>
                    <a:pt x="0" y="40270"/>
                  </a:lnTo>
                  <a:cubicBezTo>
                    <a:pt x="0" y="42140"/>
                    <a:pt x="989" y="43866"/>
                    <a:pt x="2608" y="44795"/>
                  </a:cubicBezTo>
                  <a:lnTo>
                    <a:pt x="22837" y="56487"/>
                  </a:lnTo>
                  <a:cubicBezTo>
                    <a:pt x="23646" y="56951"/>
                    <a:pt x="24548" y="57183"/>
                    <a:pt x="25450" y="57183"/>
                  </a:cubicBezTo>
                  <a:cubicBezTo>
                    <a:pt x="26352" y="57183"/>
                    <a:pt x="27254" y="56951"/>
                    <a:pt x="28063" y="56487"/>
                  </a:cubicBezTo>
                  <a:lnTo>
                    <a:pt x="48304" y="44795"/>
                  </a:lnTo>
                  <a:cubicBezTo>
                    <a:pt x="49911" y="43866"/>
                    <a:pt x="50912" y="42140"/>
                    <a:pt x="50912" y="40270"/>
                  </a:cubicBezTo>
                  <a:lnTo>
                    <a:pt x="50912" y="16910"/>
                  </a:lnTo>
                  <a:cubicBezTo>
                    <a:pt x="50912" y="15041"/>
                    <a:pt x="49911" y="13315"/>
                    <a:pt x="48304" y="12386"/>
                  </a:cubicBezTo>
                  <a:lnTo>
                    <a:pt x="28063" y="706"/>
                  </a:lnTo>
                  <a:cubicBezTo>
                    <a:pt x="27254" y="236"/>
                    <a:pt x="26352" y="1"/>
                    <a:pt x="25450" y="1"/>
                  </a:cubicBezTo>
                  <a:close/>
                </a:path>
              </a:pathLst>
            </a:custGeom>
            <a:solidFill>
              <a:srgbClr val="8080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79;p44">
              <a:extLst>
                <a:ext uri="{FF2B5EF4-FFF2-40B4-BE49-F238E27FC236}">
                  <a16:creationId xmlns:a16="http://schemas.microsoft.com/office/drawing/2014/main" id="{54091B54-7C07-7C9B-2D66-0ABD229BDEE5}"/>
                </a:ext>
              </a:extLst>
            </p:cNvPr>
            <p:cNvSpPr/>
            <p:nvPr/>
          </p:nvSpPr>
          <p:spPr>
            <a:xfrm>
              <a:off x="7492398" y="4206593"/>
              <a:ext cx="1903961" cy="2146117"/>
            </a:xfrm>
            <a:custGeom>
              <a:avLst/>
              <a:gdLst/>
              <a:ahLst/>
              <a:cxnLst/>
              <a:rect l="l" t="t" r="r" b="b"/>
              <a:pathLst>
                <a:path w="46232" h="52112" extrusionOk="0">
                  <a:moveTo>
                    <a:pt x="23117" y="1"/>
                  </a:moveTo>
                  <a:cubicBezTo>
                    <a:pt x="22402" y="1"/>
                    <a:pt x="21687" y="188"/>
                    <a:pt x="21050" y="563"/>
                  </a:cubicBezTo>
                  <a:lnTo>
                    <a:pt x="2072" y="11517"/>
                  </a:lnTo>
                  <a:cubicBezTo>
                    <a:pt x="786" y="12255"/>
                    <a:pt x="0" y="13624"/>
                    <a:pt x="0" y="15101"/>
                  </a:cubicBezTo>
                  <a:lnTo>
                    <a:pt x="0" y="37008"/>
                  </a:lnTo>
                  <a:cubicBezTo>
                    <a:pt x="0" y="38496"/>
                    <a:pt x="786" y="39866"/>
                    <a:pt x="2072" y="40604"/>
                  </a:cubicBezTo>
                  <a:lnTo>
                    <a:pt x="21050" y="51558"/>
                  </a:lnTo>
                  <a:cubicBezTo>
                    <a:pt x="21687" y="51927"/>
                    <a:pt x="22402" y="52111"/>
                    <a:pt x="23117" y="52111"/>
                  </a:cubicBezTo>
                  <a:cubicBezTo>
                    <a:pt x="23833" y="52111"/>
                    <a:pt x="24551" y="51927"/>
                    <a:pt x="25194" y="51558"/>
                  </a:cubicBezTo>
                  <a:lnTo>
                    <a:pt x="44160" y="40604"/>
                  </a:lnTo>
                  <a:cubicBezTo>
                    <a:pt x="45446" y="39866"/>
                    <a:pt x="46232" y="38496"/>
                    <a:pt x="46232" y="37008"/>
                  </a:cubicBezTo>
                  <a:lnTo>
                    <a:pt x="46232" y="15101"/>
                  </a:lnTo>
                  <a:cubicBezTo>
                    <a:pt x="46232" y="13624"/>
                    <a:pt x="45446" y="12255"/>
                    <a:pt x="44160" y="11517"/>
                  </a:cubicBezTo>
                  <a:lnTo>
                    <a:pt x="25194" y="563"/>
                  </a:lnTo>
                  <a:cubicBezTo>
                    <a:pt x="24551" y="188"/>
                    <a:pt x="23833" y="1"/>
                    <a:pt x="23117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16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Roboto"/>
                <a:sym typeface="Roboto"/>
              </a:endParaRPr>
            </a:p>
          </p:txBody>
        </p:sp>
        <p:sp>
          <p:nvSpPr>
            <p:cNvPr id="30" name="Google Shape;1980;p44">
              <a:extLst>
                <a:ext uri="{FF2B5EF4-FFF2-40B4-BE49-F238E27FC236}">
                  <a16:creationId xmlns:a16="http://schemas.microsoft.com/office/drawing/2014/main" id="{92F93F17-EEA9-9830-F5A7-DA915F8FB089}"/>
                </a:ext>
              </a:extLst>
            </p:cNvPr>
            <p:cNvSpPr/>
            <p:nvPr/>
          </p:nvSpPr>
          <p:spPr>
            <a:xfrm>
              <a:off x="9130073" y="5680154"/>
              <a:ext cx="708591" cy="708591"/>
            </a:xfrm>
            <a:custGeom>
              <a:avLst/>
              <a:gdLst/>
              <a:ahLst/>
              <a:cxnLst/>
              <a:rect l="l" t="t" r="r" b="b"/>
              <a:pathLst>
                <a:path w="17206" h="17206" extrusionOk="0">
                  <a:moveTo>
                    <a:pt x="8609" y="1"/>
                  </a:moveTo>
                  <a:cubicBezTo>
                    <a:pt x="3859" y="1"/>
                    <a:pt x="1" y="3858"/>
                    <a:pt x="1" y="8609"/>
                  </a:cubicBezTo>
                  <a:cubicBezTo>
                    <a:pt x="1" y="13360"/>
                    <a:pt x="3859" y="17205"/>
                    <a:pt x="8609" y="17205"/>
                  </a:cubicBezTo>
                  <a:cubicBezTo>
                    <a:pt x="13360" y="17205"/>
                    <a:pt x="17205" y="13360"/>
                    <a:pt x="17205" y="8609"/>
                  </a:cubicBezTo>
                  <a:cubicBezTo>
                    <a:pt x="17205" y="3858"/>
                    <a:pt x="13360" y="1"/>
                    <a:pt x="8609" y="1"/>
                  </a:cubicBez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81;p44">
              <a:extLst>
                <a:ext uri="{FF2B5EF4-FFF2-40B4-BE49-F238E27FC236}">
                  <a16:creationId xmlns:a16="http://schemas.microsoft.com/office/drawing/2014/main" id="{B9300E92-9538-1BB0-A517-92238FF73B09}"/>
                </a:ext>
              </a:extLst>
            </p:cNvPr>
            <p:cNvSpPr/>
            <p:nvPr/>
          </p:nvSpPr>
          <p:spPr>
            <a:xfrm>
              <a:off x="9130073" y="4398917"/>
              <a:ext cx="1637757" cy="802241"/>
            </a:xfrm>
            <a:custGeom>
              <a:avLst/>
              <a:gdLst/>
              <a:ahLst/>
              <a:cxnLst/>
              <a:rect l="l" t="t" r="r" b="b"/>
              <a:pathLst>
                <a:path w="39768" h="19480" extrusionOk="0">
                  <a:moveTo>
                    <a:pt x="9740" y="1"/>
                  </a:moveTo>
                  <a:cubicBezTo>
                    <a:pt x="4382" y="1"/>
                    <a:pt x="1" y="4382"/>
                    <a:pt x="1" y="9740"/>
                  </a:cubicBezTo>
                  <a:cubicBezTo>
                    <a:pt x="1" y="15098"/>
                    <a:pt x="4382" y="19479"/>
                    <a:pt x="9740" y="19479"/>
                  </a:cubicBezTo>
                  <a:lnTo>
                    <a:pt x="30028" y="19479"/>
                  </a:lnTo>
                  <a:cubicBezTo>
                    <a:pt x="35386" y="19479"/>
                    <a:pt x="39768" y="15098"/>
                    <a:pt x="39768" y="9740"/>
                  </a:cubicBezTo>
                  <a:cubicBezTo>
                    <a:pt x="39768" y="4382"/>
                    <a:pt x="35386" y="1"/>
                    <a:pt x="30028" y="1"/>
                  </a:cubicBez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228600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b="1" dirty="0"/>
            </a:p>
          </p:txBody>
        </p:sp>
        <p:sp>
          <p:nvSpPr>
            <p:cNvPr id="32" name="Google Shape;1982;p44">
              <a:extLst>
                <a:ext uri="{FF2B5EF4-FFF2-40B4-BE49-F238E27FC236}">
                  <a16:creationId xmlns:a16="http://schemas.microsoft.com/office/drawing/2014/main" id="{E02B7E18-A3A2-C5A2-A98F-D5E969F64840}"/>
                </a:ext>
              </a:extLst>
            </p:cNvPr>
            <p:cNvSpPr/>
            <p:nvPr/>
          </p:nvSpPr>
          <p:spPr>
            <a:xfrm>
              <a:off x="10113682" y="4545363"/>
              <a:ext cx="593856" cy="509349"/>
            </a:xfrm>
            <a:custGeom>
              <a:avLst/>
              <a:gdLst/>
              <a:ahLst/>
              <a:cxnLst/>
              <a:rect l="l" t="t" r="r" b="b"/>
              <a:pathLst>
                <a:path w="14420" h="12368" extrusionOk="0">
                  <a:moveTo>
                    <a:pt x="7381" y="1"/>
                  </a:moveTo>
                  <a:cubicBezTo>
                    <a:pt x="4929" y="1"/>
                    <a:pt x="2608" y="1458"/>
                    <a:pt x="1632" y="3862"/>
                  </a:cubicBezTo>
                  <a:cubicBezTo>
                    <a:pt x="1465" y="4243"/>
                    <a:pt x="1358" y="4648"/>
                    <a:pt x="1275" y="5053"/>
                  </a:cubicBezTo>
                  <a:lnTo>
                    <a:pt x="1" y="6315"/>
                  </a:lnTo>
                  <a:lnTo>
                    <a:pt x="1358" y="7672"/>
                  </a:lnTo>
                  <a:cubicBezTo>
                    <a:pt x="1822" y="9518"/>
                    <a:pt x="3132" y="11137"/>
                    <a:pt x="5049" y="11911"/>
                  </a:cubicBezTo>
                  <a:cubicBezTo>
                    <a:pt x="5812" y="12221"/>
                    <a:pt x="6602" y="12367"/>
                    <a:pt x="7379" y="12367"/>
                  </a:cubicBezTo>
                  <a:cubicBezTo>
                    <a:pt x="9829" y="12367"/>
                    <a:pt x="12157" y="10910"/>
                    <a:pt x="13133" y="8506"/>
                  </a:cubicBezTo>
                  <a:cubicBezTo>
                    <a:pt x="14419" y="5351"/>
                    <a:pt x="12895" y="1743"/>
                    <a:pt x="9716" y="457"/>
                  </a:cubicBezTo>
                  <a:cubicBezTo>
                    <a:pt x="8951" y="148"/>
                    <a:pt x="8159" y="1"/>
                    <a:pt x="7381" y="1"/>
                  </a:cubicBezTo>
                  <a:close/>
                </a:path>
              </a:pathLst>
            </a:custGeom>
            <a:solidFill>
              <a:srgbClr val="8080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</a:t>
              </a:r>
              <a:endParaRPr sz="17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1" name="Google Shape;1991;p44">
              <a:extLst>
                <a:ext uri="{FF2B5EF4-FFF2-40B4-BE49-F238E27FC236}">
                  <a16:creationId xmlns:a16="http://schemas.microsoft.com/office/drawing/2014/main" id="{8270FF7E-21D0-7D9E-FD81-23CC8A42EE7A}"/>
                </a:ext>
              </a:extLst>
            </p:cNvPr>
            <p:cNvSpPr/>
            <p:nvPr/>
          </p:nvSpPr>
          <p:spPr>
            <a:xfrm>
              <a:off x="5186329" y="4102154"/>
              <a:ext cx="2096697" cy="2354996"/>
            </a:xfrm>
            <a:custGeom>
              <a:avLst/>
              <a:gdLst/>
              <a:ahLst/>
              <a:cxnLst/>
              <a:rect l="l" t="t" r="r" b="b"/>
              <a:pathLst>
                <a:path w="50912" h="57184" extrusionOk="0">
                  <a:moveTo>
                    <a:pt x="25452" y="1"/>
                  </a:moveTo>
                  <a:cubicBezTo>
                    <a:pt x="24552" y="1"/>
                    <a:pt x="23653" y="236"/>
                    <a:pt x="22849" y="706"/>
                  </a:cubicBezTo>
                  <a:lnTo>
                    <a:pt x="2608" y="12386"/>
                  </a:lnTo>
                  <a:cubicBezTo>
                    <a:pt x="989" y="13315"/>
                    <a:pt x="1" y="15041"/>
                    <a:pt x="1" y="16910"/>
                  </a:cubicBezTo>
                  <a:lnTo>
                    <a:pt x="1" y="40270"/>
                  </a:lnTo>
                  <a:cubicBezTo>
                    <a:pt x="1" y="42140"/>
                    <a:pt x="989" y="43866"/>
                    <a:pt x="2608" y="44795"/>
                  </a:cubicBezTo>
                  <a:lnTo>
                    <a:pt x="22849" y="56487"/>
                  </a:lnTo>
                  <a:cubicBezTo>
                    <a:pt x="23653" y="56951"/>
                    <a:pt x="24552" y="57183"/>
                    <a:pt x="25452" y="57183"/>
                  </a:cubicBezTo>
                  <a:cubicBezTo>
                    <a:pt x="26352" y="57183"/>
                    <a:pt x="27254" y="56951"/>
                    <a:pt x="28064" y="56487"/>
                  </a:cubicBezTo>
                  <a:lnTo>
                    <a:pt x="48305" y="44795"/>
                  </a:lnTo>
                  <a:cubicBezTo>
                    <a:pt x="49912" y="43866"/>
                    <a:pt x="50912" y="42140"/>
                    <a:pt x="50912" y="40270"/>
                  </a:cubicBezTo>
                  <a:lnTo>
                    <a:pt x="50912" y="16910"/>
                  </a:lnTo>
                  <a:cubicBezTo>
                    <a:pt x="50912" y="15041"/>
                    <a:pt x="49912" y="13315"/>
                    <a:pt x="48305" y="12386"/>
                  </a:cubicBezTo>
                  <a:lnTo>
                    <a:pt x="28064" y="706"/>
                  </a:lnTo>
                  <a:cubicBezTo>
                    <a:pt x="27254" y="236"/>
                    <a:pt x="26352" y="1"/>
                    <a:pt x="25452" y="1"/>
                  </a:cubicBezTo>
                  <a:close/>
                </a:path>
              </a:pathLst>
            </a:custGeom>
            <a:solidFill>
              <a:srgbClr val="9ED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92;p44">
              <a:extLst>
                <a:ext uri="{FF2B5EF4-FFF2-40B4-BE49-F238E27FC236}">
                  <a16:creationId xmlns:a16="http://schemas.microsoft.com/office/drawing/2014/main" id="{FB7785ED-4C9A-F51A-E805-5E4C76676CDB}"/>
                </a:ext>
              </a:extLst>
            </p:cNvPr>
            <p:cNvSpPr/>
            <p:nvPr/>
          </p:nvSpPr>
          <p:spPr>
            <a:xfrm>
              <a:off x="5282450" y="4206593"/>
              <a:ext cx="1904003" cy="2146117"/>
            </a:xfrm>
            <a:custGeom>
              <a:avLst/>
              <a:gdLst/>
              <a:ahLst/>
              <a:cxnLst/>
              <a:rect l="l" t="t" r="r" b="b"/>
              <a:pathLst>
                <a:path w="46233" h="52112" extrusionOk="0">
                  <a:moveTo>
                    <a:pt x="23118" y="1"/>
                  </a:moveTo>
                  <a:cubicBezTo>
                    <a:pt x="22402" y="1"/>
                    <a:pt x="21688" y="188"/>
                    <a:pt x="21051" y="563"/>
                  </a:cubicBezTo>
                  <a:lnTo>
                    <a:pt x="2072" y="11517"/>
                  </a:lnTo>
                  <a:cubicBezTo>
                    <a:pt x="786" y="12255"/>
                    <a:pt x="1" y="13624"/>
                    <a:pt x="1" y="15101"/>
                  </a:cubicBezTo>
                  <a:lnTo>
                    <a:pt x="1" y="37008"/>
                  </a:lnTo>
                  <a:cubicBezTo>
                    <a:pt x="1" y="38496"/>
                    <a:pt x="786" y="39866"/>
                    <a:pt x="2072" y="40604"/>
                  </a:cubicBezTo>
                  <a:lnTo>
                    <a:pt x="21051" y="51558"/>
                  </a:lnTo>
                  <a:cubicBezTo>
                    <a:pt x="21688" y="51927"/>
                    <a:pt x="22402" y="52111"/>
                    <a:pt x="23118" y="52111"/>
                  </a:cubicBezTo>
                  <a:cubicBezTo>
                    <a:pt x="23834" y="52111"/>
                    <a:pt x="24551" y="51927"/>
                    <a:pt x="25194" y="51558"/>
                  </a:cubicBezTo>
                  <a:lnTo>
                    <a:pt x="44161" y="40604"/>
                  </a:lnTo>
                  <a:cubicBezTo>
                    <a:pt x="45447" y="39866"/>
                    <a:pt x="46233" y="38496"/>
                    <a:pt x="46233" y="37008"/>
                  </a:cubicBezTo>
                  <a:lnTo>
                    <a:pt x="46233" y="15101"/>
                  </a:lnTo>
                  <a:cubicBezTo>
                    <a:pt x="46233" y="13624"/>
                    <a:pt x="45447" y="12255"/>
                    <a:pt x="44161" y="11517"/>
                  </a:cubicBezTo>
                  <a:lnTo>
                    <a:pt x="25194" y="563"/>
                  </a:lnTo>
                  <a:cubicBezTo>
                    <a:pt x="24551" y="188"/>
                    <a:pt x="23834" y="1"/>
                    <a:pt x="2311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20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Roboto"/>
              </a:endParaRPr>
            </a:p>
          </p:txBody>
        </p:sp>
        <p:sp>
          <p:nvSpPr>
            <p:cNvPr id="43" name="Google Shape;1993;p44">
              <a:extLst>
                <a:ext uri="{FF2B5EF4-FFF2-40B4-BE49-F238E27FC236}">
                  <a16:creationId xmlns:a16="http://schemas.microsoft.com/office/drawing/2014/main" id="{4DFA1CB1-5029-6694-49E8-742AF2EDA486}"/>
                </a:ext>
              </a:extLst>
            </p:cNvPr>
            <p:cNvSpPr/>
            <p:nvPr/>
          </p:nvSpPr>
          <p:spPr>
            <a:xfrm>
              <a:off x="4823015" y="5680154"/>
              <a:ext cx="708549" cy="708591"/>
            </a:xfrm>
            <a:custGeom>
              <a:avLst/>
              <a:gdLst/>
              <a:ahLst/>
              <a:cxnLst/>
              <a:rect l="l" t="t" r="r" b="b"/>
              <a:pathLst>
                <a:path w="17205" h="17206" extrusionOk="0">
                  <a:moveTo>
                    <a:pt x="8597" y="1"/>
                  </a:moveTo>
                  <a:cubicBezTo>
                    <a:pt x="3846" y="1"/>
                    <a:pt x="0" y="3858"/>
                    <a:pt x="0" y="8609"/>
                  </a:cubicBezTo>
                  <a:cubicBezTo>
                    <a:pt x="0" y="13360"/>
                    <a:pt x="3846" y="17205"/>
                    <a:pt x="8597" y="17205"/>
                  </a:cubicBezTo>
                  <a:cubicBezTo>
                    <a:pt x="13347" y="17205"/>
                    <a:pt x="17205" y="13360"/>
                    <a:pt x="17205" y="8609"/>
                  </a:cubicBezTo>
                  <a:cubicBezTo>
                    <a:pt x="17205" y="3858"/>
                    <a:pt x="13347" y="1"/>
                    <a:pt x="8597" y="1"/>
                  </a:cubicBez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94;p44">
              <a:extLst>
                <a:ext uri="{FF2B5EF4-FFF2-40B4-BE49-F238E27FC236}">
                  <a16:creationId xmlns:a16="http://schemas.microsoft.com/office/drawing/2014/main" id="{501EA844-A405-1C23-05DA-D02CCFCC0398}"/>
                </a:ext>
              </a:extLst>
            </p:cNvPr>
            <p:cNvSpPr/>
            <p:nvPr/>
          </p:nvSpPr>
          <p:spPr>
            <a:xfrm>
              <a:off x="3749434" y="4399905"/>
              <a:ext cx="1637715" cy="802241"/>
            </a:xfrm>
            <a:custGeom>
              <a:avLst/>
              <a:gdLst/>
              <a:ahLst/>
              <a:cxnLst/>
              <a:rect l="l" t="t" r="r" b="b"/>
              <a:pathLst>
                <a:path w="39767" h="19480" extrusionOk="0">
                  <a:moveTo>
                    <a:pt x="9739" y="1"/>
                  </a:moveTo>
                  <a:cubicBezTo>
                    <a:pt x="4382" y="1"/>
                    <a:pt x="0" y="4382"/>
                    <a:pt x="0" y="9740"/>
                  </a:cubicBezTo>
                  <a:cubicBezTo>
                    <a:pt x="0" y="15098"/>
                    <a:pt x="4382" y="19479"/>
                    <a:pt x="9739" y="19479"/>
                  </a:cubicBezTo>
                  <a:lnTo>
                    <a:pt x="30028" y="19479"/>
                  </a:lnTo>
                  <a:cubicBezTo>
                    <a:pt x="35386" y="19479"/>
                    <a:pt x="39767" y="15098"/>
                    <a:pt x="39767" y="9740"/>
                  </a:cubicBezTo>
                  <a:cubicBezTo>
                    <a:pt x="39767" y="4382"/>
                    <a:pt x="35386" y="1"/>
                    <a:pt x="30028" y="1"/>
                  </a:cubicBezTo>
                  <a:close/>
                </a:path>
              </a:pathLst>
            </a:custGeom>
            <a:solidFill>
              <a:srgbClr val="4685BC"/>
            </a:solidFill>
            <a:ln>
              <a:noFill/>
            </a:ln>
          </p:spPr>
          <p:txBody>
            <a:bodyPr spcFirstLastPara="1" wrap="square" lIns="91425" tIns="91425" rIns="2286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" name="Google Shape;1995;p44">
              <a:extLst>
                <a:ext uri="{FF2B5EF4-FFF2-40B4-BE49-F238E27FC236}">
                  <a16:creationId xmlns:a16="http://schemas.microsoft.com/office/drawing/2014/main" id="{B8BF48B8-7580-F041-1EE6-EFC506CDBB4F}"/>
                </a:ext>
              </a:extLst>
            </p:cNvPr>
            <p:cNvSpPr/>
            <p:nvPr/>
          </p:nvSpPr>
          <p:spPr>
            <a:xfrm>
              <a:off x="3809726" y="4546351"/>
              <a:ext cx="593856" cy="509349"/>
            </a:xfrm>
            <a:custGeom>
              <a:avLst/>
              <a:gdLst/>
              <a:ahLst/>
              <a:cxnLst/>
              <a:rect l="l" t="t" r="r" b="b"/>
              <a:pathLst>
                <a:path w="14420" h="12368" extrusionOk="0">
                  <a:moveTo>
                    <a:pt x="7035" y="1"/>
                  </a:moveTo>
                  <a:cubicBezTo>
                    <a:pt x="4583" y="1"/>
                    <a:pt x="2262" y="1456"/>
                    <a:pt x="1287" y="3850"/>
                  </a:cubicBezTo>
                  <a:cubicBezTo>
                    <a:pt x="1" y="7017"/>
                    <a:pt x="1525" y="10625"/>
                    <a:pt x="4704" y="11911"/>
                  </a:cubicBezTo>
                  <a:cubicBezTo>
                    <a:pt x="5469" y="12221"/>
                    <a:pt x="6261" y="12367"/>
                    <a:pt x="7039" y="12367"/>
                  </a:cubicBezTo>
                  <a:cubicBezTo>
                    <a:pt x="9491" y="12367"/>
                    <a:pt x="11812" y="10910"/>
                    <a:pt x="12788" y="8506"/>
                  </a:cubicBezTo>
                  <a:cubicBezTo>
                    <a:pt x="12955" y="8113"/>
                    <a:pt x="13062" y="7720"/>
                    <a:pt x="13145" y="7315"/>
                  </a:cubicBezTo>
                  <a:lnTo>
                    <a:pt x="14419" y="6041"/>
                  </a:lnTo>
                  <a:lnTo>
                    <a:pt x="13062" y="4696"/>
                  </a:lnTo>
                  <a:cubicBezTo>
                    <a:pt x="12597" y="2838"/>
                    <a:pt x="11288" y="1231"/>
                    <a:pt x="9371" y="457"/>
                  </a:cubicBezTo>
                  <a:cubicBezTo>
                    <a:pt x="8605" y="147"/>
                    <a:pt x="7813" y="1"/>
                    <a:pt x="7035" y="1"/>
                  </a:cubicBezTo>
                  <a:close/>
                </a:path>
              </a:pathLst>
            </a:custGeom>
            <a:solidFill>
              <a:srgbClr val="9ED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2000" b="1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B684E-3EC1-C437-2681-13638E570F50}"/>
                </a:ext>
              </a:extLst>
            </p:cNvPr>
            <p:cNvSpPr txBox="1"/>
            <p:nvPr/>
          </p:nvSpPr>
          <p:spPr>
            <a:xfrm>
              <a:off x="3848121" y="2557335"/>
              <a:ext cx="18261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치안 공백 해소</a:t>
              </a:r>
              <a:r>
                <a:rPr lang="ko-KR" altLang="en-US" sz="14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 </a:t>
              </a:r>
              <a:endParaRPr lang="en-US" altLang="ko-KR" sz="1400" b="1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Roboto"/>
                <a:sym typeface="Roboto"/>
              </a:endParaRPr>
            </a:p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및</a:t>
              </a:r>
              <a:r>
                <a:rPr lang="ko-KR" altLang="en-US" sz="14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 </a:t>
              </a:r>
              <a:br>
                <a:rPr lang="ko-KR" altLang="en-US" sz="14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</a:br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공공 안전 강화</a:t>
              </a:r>
              <a:endParaRPr lang="ko-KR" altLang="en-US" sz="2400" b="1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BDC8A3-DEFC-9FF5-5D6C-6964CCC1B64B}"/>
                </a:ext>
              </a:extLst>
            </p:cNvPr>
            <p:cNvSpPr txBox="1"/>
            <p:nvPr/>
          </p:nvSpPr>
          <p:spPr>
            <a:xfrm>
              <a:off x="5963083" y="2310895"/>
              <a:ext cx="193821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스마트 시티 </a:t>
              </a:r>
              <a:endParaRPr lang="en-US" altLang="ko-KR" sz="2000" b="1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Roboto"/>
                <a:sym typeface="Roboto"/>
              </a:endParaRPr>
            </a:p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및</a:t>
              </a:r>
              <a: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 </a:t>
              </a:r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공공시설</a:t>
              </a:r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에 </a:t>
              </a:r>
              <a:br>
                <a:rPr lang="en-US" altLang="ko-KR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</a:br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적용 가능한</a:t>
              </a:r>
              <a: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 </a:t>
              </a:r>
              <a:br>
                <a:rPr lang="en-US" altLang="ko-KR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</a:br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통합 보안 </a:t>
              </a:r>
              <a:endParaRPr lang="en-US" altLang="ko-KR" sz="2000" b="1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Roboto"/>
                <a:sym typeface="Roboto"/>
              </a:endParaRPr>
            </a:p>
            <a:p>
              <a:pPr algn="ctr"/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솔루션 구축</a:t>
              </a:r>
              <a:endParaRPr lang="ko-KR" altLang="en-US" sz="20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1505BE0-B9BB-FE03-A67E-9EC84E9ECE45}"/>
                </a:ext>
              </a:extLst>
            </p:cNvPr>
            <p:cNvSpPr txBox="1"/>
            <p:nvPr/>
          </p:nvSpPr>
          <p:spPr>
            <a:xfrm>
              <a:off x="5297588" y="4626387"/>
              <a:ext cx="1934630" cy="1676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지자체</a:t>
              </a:r>
              <a: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 </a:t>
              </a:r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및</a:t>
              </a:r>
              <a: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 </a:t>
              </a:r>
              <a:b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</a:br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경찰 협업 </a:t>
              </a:r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기반의</a:t>
              </a:r>
              <a: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 </a:t>
              </a:r>
              <a:br>
                <a:rPr lang="en-US" altLang="ko-KR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</a:br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실시간 보안 </a:t>
              </a:r>
              <a:br>
                <a:rPr lang="en-US" altLang="ko-KR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</a:br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시스템 </a:t>
              </a:r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도입</a:t>
              </a:r>
              <a: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 </a:t>
              </a:r>
              <a:b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</a:br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</a:rPr>
                <a:t>모델 제시</a:t>
              </a:r>
              <a:endParaRPr lang="ko-KR" altLang="en-US" sz="2000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Roboto"/>
              </a:endParaRPr>
            </a:p>
            <a:p>
              <a:pPr algn="ctr"/>
              <a:endParaRPr lang="ko-KR" altLang="en-US" sz="2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B984AB-B5CA-8EC5-C3BE-DF9467600BD1}"/>
                </a:ext>
              </a:extLst>
            </p:cNvPr>
            <p:cNvSpPr txBox="1"/>
            <p:nvPr/>
          </p:nvSpPr>
          <p:spPr>
            <a:xfrm>
              <a:off x="7571329" y="4800037"/>
              <a:ext cx="173350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치매 환자 </a:t>
              </a:r>
              <a:br>
                <a:rPr lang="en-US" altLang="ko-KR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</a:br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및</a:t>
              </a:r>
              <a: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 </a:t>
              </a:r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실종자 대응 </a:t>
              </a:r>
              <a:br>
                <a:rPr lang="en-US" altLang="ko-KR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</a:br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시스템</a:t>
              </a:r>
              <a:r>
                <a:rPr lang="ko-KR" altLang="en-US" sz="16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으로의</a:t>
              </a:r>
              <a:r>
                <a:rPr lang="ko-KR" altLang="en-US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 </a:t>
              </a:r>
              <a:br>
                <a:rPr lang="en-US" altLang="ko-KR" sz="2000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</a:br>
              <a:r>
                <a:rPr lang="ko-KR" altLang="en-US" sz="2000" b="1" dirty="0">
                  <a:solidFill>
                    <a:srgbClr val="FFFFFF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Roboto"/>
                  <a:sym typeface="Roboto"/>
                </a:rPr>
                <a:t>확장</a:t>
              </a:r>
            </a:p>
            <a:p>
              <a:pPr algn="ctr"/>
              <a:endParaRPr lang="ko-KR" altLang="en-US" sz="2000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225C576-3F05-EFFE-EB74-FCFC0F2D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47995" y="2060185"/>
              <a:ext cx="448407" cy="448407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56792AC-F8BD-4D37-FE81-7D80D48C2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43335" y="5800495"/>
              <a:ext cx="467908" cy="467908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ADB2461-B247-3219-B38E-1018CDA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26094" y="2045384"/>
              <a:ext cx="478008" cy="478008"/>
            </a:xfrm>
            <a:prstGeom prst="rect">
              <a:avLst/>
            </a:prstGeom>
          </p:spPr>
        </p:pic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id="{6490AC3F-056F-3BA5-DA26-DA0362B8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295298" y="5845379"/>
              <a:ext cx="378141" cy="378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447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90945-2C32-50B7-FB95-B3F712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D0832-880D-6144-1E1A-376C557F0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8010C73B-C368-A22F-219C-326C2FB1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/>
          <a:lstStyle/>
          <a:p>
            <a:r>
              <a:rPr lang="ko-KR" altLang="en-US" dirty="0"/>
              <a:t>연구성과의 기대효과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1D82FF2-ED5F-3311-1FC7-487BA61D0103}"/>
              </a:ext>
            </a:extLst>
          </p:cNvPr>
          <p:cNvGrpSpPr/>
          <p:nvPr/>
        </p:nvGrpSpPr>
        <p:grpSpPr>
          <a:xfrm>
            <a:off x="239861" y="714437"/>
            <a:ext cx="12960052" cy="6130799"/>
            <a:chOff x="1130301" y="1248303"/>
            <a:chExt cx="10702946" cy="5063067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2FC247A-4A45-C58C-7954-C1C7F159477C}"/>
                </a:ext>
              </a:extLst>
            </p:cNvPr>
            <p:cNvGrpSpPr/>
            <p:nvPr/>
          </p:nvGrpSpPr>
          <p:grpSpPr>
            <a:xfrm>
              <a:off x="1130301" y="1248303"/>
              <a:ext cx="10702946" cy="5063067"/>
              <a:chOff x="5787821" y="4249153"/>
              <a:chExt cx="6274025" cy="2967950"/>
            </a:xfrm>
          </p:grpSpPr>
          <p:sp>
            <p:nvSpPr>
              <p:cNvPr id="45" name="Google Shape;992;p29">
                <a:extLst>
                  <a:ext uri="{FF2B5EF4-FFF2-40B4-BE49-F238E27FC236}">
                    <a16:creationId xmlns:a16="http://schemas.microsoft.com/office/drawing/2014/main" id="{C32835E1-D809-62BB-8252-7471A39FC5FC}"/>
                  </a:ext>
                </a:extLst>
              </p:cNvPr>
              <p:cNvSpPr/>
              <p:nvPr/>
            </p:nvSpPr>
            <p:spPr>
              <a:xfrm>
                <a:off x="6437296" y="5026628"/>
                <a:ext cx="4975050" cy="1667200"/>
              </a:xfrm>
              <a:custGeom>
                <a:avLst/>
                <a:gdLst/>
                <a:ahLst/>
                <a:cxnLst/>
                <a:rect l="l" t="t" r="r" b="b"/>
                <a:pathLst>
                  <a:path w="199002" h="66688" fill="none" extrusionOk="0">
                    <a:moveTo>
                      <a:pt x="193441" y="66687"/>
                    </a:moveTo>
                    <a:lnTo>
                      <a:pt x="5561" y="66687"/>
                    </a:lnTo>
                    <a:cubicBezTo>
                      <a:pt x="2489" y="66687"/>
                      <a:pt x="1" y="64199"/>
                      <a:pt x="1" y="61127"/>
                    </a:cubicBezTo>
                    <a:lnTo>
                      <a:pt x="1" y="6977"/>
                    </a:lnTo>
                    <a:cubicBezTo>
                      <a:pt x="1" y="3120"/>
                      <a:pt x="3120" y="0"/>
                      <a:pt x="6978" y="0"/>
                    </a:cubicBezTo>
                    <a:lnTo>
                      <a:pt x="192025" y="0"/>
                    </a:lnTo>
                    <a:cubicBezTo>
                      <a:pt x="195882" y="0"/>
                      <a:pt x="199002" y="3120"/>
                      <a:pt x="199002" y="6977"/>
                    </a:cubicBezTo>
                    <a:lnTo>
                      <a:pt x="199002" y="61127"/>
                    </a:lnTo>
                    <a:cubicBezTo>
                      <a:pt x="199002" y="64199"/>
                      <a:pt x="196513" y="66687"/>
                      <a:pt x="193441" y="66687"/>
                    </a:cubicBezTo>
                    <a:close/>
                  </a:path>
                </a:pathLst>
              </a:custGeom>
              <a:noFill/>
              <a:ln w="10125" cap="flat" cmpd="sng">
                <a:solidFill>
                  <a:srgbClr val="869FB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" name="Google Shape;993;p29">
                <a:extLst>
                  <a:ext uri="{FF2B5EF4-FFF2-40B4-BE49-F238E27FC236}">
                    <a16:creationId xmlns:a16="http://schemas.microsoft.com/office/drawing/2014/main" id="{93C53A5F-C199-13EC-8556-888573E81076}"/>
                  </a:ext>
                </a:extLst>
              </p:cNvPr>
              <p:cNvGrpSpPr/>
              <p:nvPr/>
            </p:nvGrpSpPr>
            <p:grpSpPr>
              <a:xfrm>
                <a:off x="8082146" y="4249153"/>
                <a:ext cx="1685350" cy="1498425"/>
                <a:chOff x="3729338" y="1270325"/>
                <a:chExt cx="1685350" cy="1498425"/>
              </a:xfrm>
            </p:grpSpPr>
            <p:sp>
              <p:nvSpPr>
                <p:cNvPr id="47" name="Google Shape;994;p29">
                  <a:extLst>
                    <a:ext uri="{FF2B5EF4-FFF2-40B4-BE49-F238E27FC236}">
                      <a16:creationId xmlns:a16="http://schemas.microsoft.com/office/drawing/2014/main" id="{8BC39B09-FBBE-8721-D6DB-17AD6DBF9F74}"/>
                    </a:ext>
                  </a:extLst>
                </p:cNvPr>
                <p:cNvSpPr/>
                <p:nvPr/>
              </p:nvSpPr>
              <p:spPr>
                <a:xfrm>
                  <a:off x="3729338" y="1270325"/>
                  <a:ext cx="1685350" cy="149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14" h="59937" extrusionOk="0">
                      <a:moveTo>
                        <a:pt x="21063" y="0"/>
                      </a:moveTo>
                      <a:cubicBezTo>
                        <a:pt x="18181" y="0"/>
                        <a:pt x="15514" y="1536"/>
                        <a:pt x="14074" y="4036"/>
                      </a:cubicBezTo>
                      <a:lnTo>
                        <a:pt x="1441" y="25932"/>
                      </a:lnTo>
                      <a:cubicBezTo>
                        <a:pt x="1" y="28432"/>
                        <a:pt x="1" y="31504"/>
                        <a:pt x="1441" y="34004"/>
                      </a:cubicBezTo>
                      <a:lnTo>
                        <a:pt x="14074" y="55900"/>
                      </a:lnTo>
                      <a:cubicBezTo>
                        <a:pt x="15514" y="58388"/>
                        <a:pt x="18181" y="59936"/>
                        <a:pt x="21063" y="59936"/>
                      </a:cubicBezTo>
                      <a:lnTo>
                        <a:pt x="46352" y="59936"/>
                      </a:lnTo>
                      <a:cubicBezTo>
                        <a:pt x="49233" y="59936"/>
                        <a:pt x="51900" y="58388"/>
                        <a:pt x="53341" y="55900"/>
                      </a:cubicBezTo>
                      <a:lnTo>
                        <a:pt x="65973" y="34004"/>
                      </a:lnTo>
                      <a:cubicBezTo>
                        <a:pt x="67414" y="31504"/>
                        <a:pt x="67414" y="28432"/>
                        <a:pt x="65973" y="25932"/>
                      </a:cubicBezTo>
                      <a:lnTo>
                        <a:pt x="53341" y="4036"/>
                      </a:lnTo>
                      <a:cubicBezTo>
                        <a:pt x="51900" y="1536"/>
                        <a:pt x="49233" y="0"/>
                        <a:pt x="46352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995;p29">
                  <a:extLst>
                    <a:ext uri="{FF2B5EF4-FFF2-40B4-BE49-F238E27FC236}">
                      <a16:creationId xmlns:a16="http://schemas.microsoft.com/office/drawing/2014/main" id="{E76DBA1B-5325-E06A-75EC-6689416486E4}"/>
                    </a:ext>
                  </a:extLst>
                </p:cNvPr>
                <p:cNvSpPr/>
                <p:nvPr/>
              </p:nvSpPr>
              <p:spPr>
                <a:xfrm>
                  <a:off x="3867163" y="1393250"/>
                  <a:ext cx="1409725" cy="125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89" h="50102" extrusionOk="0">
                      <a:moveTo>
                        <a:pt x="17621" y="0"/>
                      </a:moveTo>
                      <a:cubicBezTo>
                        <a:pt x="15216" y="0"/>
                        <a:pt x="12990" y="1286"/>
                        <a:pt x="11787" y="3370"/>
                      </a:cubicBezTo>
                      <a:lnTo>
                        <a:pt x="1215" y="21682"/>
                      </a:lnTo>
                      <a:cubicBezTo>
                        <a:pt x="0" y="23765"/>
                        <a:pt x="0" y="26337"/>
                        <a:pt x="1215" y="28421"/>
                      </a:cubicBezTo>
                      <a:lnTo>
                        <a:pt x="11787" y="46732"/>
                      </a:lnTo>
                      <a:cubicBezTo>
                        <a:pt x="12990" y="48816"/>
                        <a:pt x="15216" y="50102"/>
                        <a:pt x="17621" y="50102"/>
                      </a:cubicBezTo>
                      <a:lnTo>
                        <a:pt x="38767" y="50102"/>
                      </a:lnTo>
                      <a:cubicBezTo>
                        <a:pt x="41172" y="50102"/>
                        <a:pt x="43398" y="48816"/>
                        <a:pt x="44601" y="46732"/>
                      </a:cubicBezTo>
                      <a:lnTo>
                        <a:pt x="55174" y="28421"/>
                      </a:lnTo>
                      <a:cubicBezTo>
                        <a:pt x="56388" y="26337"/>
                        <a:pt x="56388" y="23765"/>
                        <a:pt x="55174" y="21682"/>
                      </a:cubicBezTo>
                      <a:lnTo>
                        <a:pt x="44601" y="3370"/>
                      </a:lnTo>
                      <a:cubicBezTo>
                        <a:pt x="43398" y="1286"/>
                        <a:pt x="41172" y="0"/>
                        <a:pt x="3876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ko-KR" altLang="en-US" sz="2000" dirty="0"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디지털 트윈 기반 </a:t>
                  </a:r>
                  <a:br>
                    <a:rPr lang="en-US" altLang="ko-KR" sz="2000" dirty="0"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</a:br>
                  <a:r>
                    <a:rPr lang="ko-KR" altLang="en-US" sz="2000" dirty="0"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지능형 방범 </a:t>
                  </a:r>
                  <a:br>
                    <a:rPr lang="en-US" altLang="ko-KR" sz="2000" dirty="0"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</a:br>
                  <a:r>
                    <a:rPr lang="en-US" altLang="ko-KR" sz="2000" dirty="0"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4</a:t>
                  </a:r>
                  <a:r>
                    <a:rPr lang="ko-KR" altLang="en-US" sz="2000" dirty="0"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족 보행 로봇</a:t>
                  </a:r>
                  <a:endParaRPr sz="2800" dirty="0">
                    <a:latin typeface="휴먼모음T" panose="02030504000101010101" pitchFamily="18" charset="-127"/>
                    <a:ea typeface="휴먼모음T" panose="02030504000101010101" pitchFamily="18" charset="-127"/>
                  </a:endParaRPr>
                </a:p>
              </p:txBody>
            </p:sp>
            <p:sp>
              <p:nvSpPr>
                <p:cNvPr id="49" name="Google Shape;996;p29">
                  <a:extLst>
                    <a:ext uri="{FF2B5EF4-FFF2-40B4-BE49-F238E27FC236}">
                      <a16:creationId xmlns:a16="http://schemas.microsoft.com/office/drawing/2014/main" id="{F28A2D5B-9E6D-BB82-89F3-400F50F8423A}"/>
                    </a:ext>
                  </a:extLst>
                </p:cNvPr>
                <p:cNvSpPr/>
                <p:nvPr/>
              </p:nvSpPr>
              <p:spPr>
                <a:xfrm>
                  <a:off x="3729338" y="1270325"/>
                  <a:ext cx="1685350" cy="149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14" h="59937" fill="none" extrusionOk="0">
                      <a:moveTo>
                        <a:pt x="46352" y="0"/>
                      </a:moveTo>
                      <a:lnTo>
                        <a:pt x="21063" y="0"/>
                      </a:lnTo>
                      <a:cubicBezTo>
                        <a:pt x="18181" y="0"/>
                        <a:pt x="15514" y="1536"/>
                        <a:pt x="14074" y="4036"/>
                      </a:cubicBezTo>
                      <a:lnTo>
                        <a:pt x="1441" y="25932"/>
                      </a:lnTo>
                      <a:cubicBezTo>
                        <a:pt x="1" y="28432"/>
                        <a:pt x="1" y="31504"/>
                        <a:pt x="1441" y="34004"/>
                      </a:cubicBezTo>
                      <a:lnTo>
                        <a:pt x="14074" y="55900"/>
                      </a:lnTo>
                      <a:cubicBezTo>
                        <a:pt x="15514" y="58388"/>
                        <a:pt x="18181" y="59936"/>
                        <a:pt x="21063" y="59936"/>
                      </a:cubicBezTo>
                      <a:lnTo>
                        <a:pt x="46352" y="59936"/>
                      </a:lnTo>
                      <a:cubicBezTo>
                        <a:pt x="49233" y="59936"/>
                        <a:pt x="51900" y="58388"/>
                        <a:pt x="53341" y="55900"/>
                      </a:cubicBezTo>
                      <a:lnTo>
                        <a:pt x="65973" y="34004"/>
                      </a:lnTo>
                      <a:cubicBezTo>
                        <a:pt x="67414" y="31504"/>
                        <a:pt x="67414" y="28432"/>
                        <a:pt x="65973" y="25932"/>
                      </a:cubicBezTo>
                      <a:lnTo>
                        <a:pt x="53341" y="4036"/>
                      </a:lnTo>
                      <a:cubicBezTo>
                        <a:pt x="51900" y="1536"/>
                        <a:pt x="49233" y="0"/>
                        <a:pt x="46352" y="0"/>
                      </a:cubicBezTo>
                      <a:close/>
                    </a:path>
                  </a:pathLst>
                </a:custGeom>
                <a:noFill/>
                <a:ln w="39300" cap="flat" cmpd="sng">
                  <a:solidFill>
                    <a:srgbClr val="FFFFFF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997;p29">
                  <a:extLst>
                    <a:ext uri="{FF2B5EF4-FFF2-40B4-BE49-F238E27FC236}">
                      <a16:creationId xmlns:a16="http://schemas.microsoft.com/office/drawing/2014/main" id="{81D46EB6-26FD-BF6F-4AD8-060331A15C8C}"/>
                    </a:ext>
                  </a:extLst>
                </p:cNvPr>
                <p:cNvSpPr/>
                <p:nvPr/>
              </p:nvSpPr>
              <p:spPr>
                <a:xfrm>
                  <a:off x="3982038" y="1495050"/>
                  <a:ext cx="1179950" cy="10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98" h="41947" fill="none" extrusionOk="0">
                      <a:moveTo>
                        <a:pt x="32445" y="0"/>
                      </a:moveTo>
                      <a:lnTo>
                        <a:pt x="14753" y="0"/>
                      </a:lnTo>
                      <a:cubicBezTo>
                        <a:pt x="12729" y="0"/>
                        <a:pt x="10871" y="1084"/>
                        <a:pt x="9859" y="2822"/>
                      </a:cubicBezTo>
                      <a:lnTo>
                        <a:pt x="1013" y="18157"/>
                      </a:lnTo>
                      <a:cubicBezTo>
                        <a:pt x="1" y="19908"/>
                        <a:pt x="1" y="22051"/>
                        <a:pt x="1013" y="23801"/>
                      </a:cubicBezTo>
                      <a:lnTo>
                        <a:pt x="9859" y="39124"/>
                      </a:lnTo>
                      <a:cubicBezTo>
                        <a:pt x="10871" y="40874"/>
                        <a:pt x="12729" y="41946"/>
                        <a:pt x="14753" y="41946"/>
                      </a:cubicBezTo>
                      <a:lnTo>
                        <a:pt x="32445" y="41946"/>
                      </a:lnTo>
                      <a:cubicBezTo>
                        <a:pt x="34470" y="41946"/>
                        <a:pt x="36327" y="40874"/>
                        <a:pt x="37339" y="39124"/>
                      </a:cubicBezTo>
                      <a:lnTo>
                        <a:pt x="46185" y="23801"/>
                      </a:lnTo>
                      <a:cubicBezTo>
                        <a:pt x="47197" y="22051"/>
                        <a:pt x="47197" y="19908"/>
                        <a:pt x="46185" y="18157"/>
                      </a:cubicBezTo>
                      <a:lnTo>
                        <a:pt x="37339" y="2822"/>
                      </a:lnTo>
                      <a:cubicBezTo>
                        <a:pt x="36327" y="1084"/>
                        <a:pt x="34470" y="0"/>
                        <a:pt x="32445" y="0"/>
                      </a:cubicBezTo>
                      <a:close/>
                    </a:path>
                  </a:pathLst>
                </a:custGeom>
                <a:noFill/>
                <a:ln w="8625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998;p29">
                  <a:extLst>
                    <a:ext uri="{FF2B5EF4-FFF2-40B4-BE49-F238E27FC236}">
                      <a16:creationId xmlns:a16="http://schemas.microsoft.com/office/drawing/2014/main" id="{EAC958DD-B580-52A7-55C9-2FBD414D9490}"/>
                    </a:ext>
                  </a:extLst>
                </p:cNvPr>
                <p:cNvSpPr/>
                <p:nvPr/>
              </p:nvSpPr>
              <p:spPr>
                <a:xfrm>
                  <a:off x="4003488" y="1514100"/>
                  <a:ext cx="1137075" cy="10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83" h="40434" fill="none" extrusionOk="0">
                      <a:moveTo>
                        <a:pt x="31266" y="0"/>
                      </a:moveTo>
                      <a:lnTo>
                        <a:pt x="14216" y="0"/>
                      </a:lnTo>
                      <a:cubicBezTo>
                        <a:pt x="12264" y="0"/>
                        <a:pt x="10466" y="1036"/>
                        <a:pt x="9501" y="2715"/>
                      </a:cubicBezTo>
                      <a:lnTo>
                        <a:pt x="965" y="17491"/>
                      </a:lnTo>
                      <a:cubicBezTo>
                        <a:pt x="0" y="19181"/>
                        <a:pt x="0" y="21253"/>
                        <a:pt x="965" y="22944"/>
                      </a:cubicBezTo>
                      <a:lnTo>
                        <a:pt x="9501" y="37707"/>
                      </a:lnTo>
                      <a:cubicBezTo>
                        <a:pt x="10466" y="39398"/>
                        <a:pt x="12264" y="40434"/>
                        <a:pt x="14216" y="40434"/>
                      </a:cubicBezTo>
                      <a:lnTo>
                        <a:pt x="31266" y="40434"/>
                      </a:lnTo>
                      <a:cubicBezTo>
                        <a:pt x="33219" y="40434"/>
                        <a:pt x="35016" y="39398"/>
                        <a:pt x="35981" y="37707"/>
                      </a:cubicBezTo>
                      <a:lnTo>
                        <a:pt x="44518" y="22944"/>
                      </a:lnTo>
                      <a:cubicBezTo>
                        <a:pt x="45482" y="21253"/>
                        <a:pt x="45482" y="19181"/>
                        <a:pt x="44518" y="17491"/>
                      </a:cubicBezTo>
                      <a:lnTo>
                        <a:pt x="35981" y="2715"/>
                      </a:lnTo>
                      <a:cubicBezTo>
                        <a:pt x="35016" y="1036"/>
                        <a:pt x="33219" y="0"/>
                        <a:pt x="31266" y="0"/>
                      </a:cubicBezTo>
                      <a:close/>
                    </a:path>
                  </a:pathLst>
                </a:custGeom>
                <a:noFill/>
                <a:ln w="8325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999;p29">
                  <a:extLst>
                    <a:ext uri="{FF2B5EF4-FFF2-40B4-BE49-F238E27FC236}">
                      <a16:creationId xmlns:a16="http://schemas.microsoft.com/office/drawing/2014/main" id="{2C173387-9E0A-991A-FF0B-73234DF5A33B}"/>
                    </a:ext>
                  </a:extLst>
                </p:cNvPr>
                <p:cNvSpPr/>
                <p:nvPr/>
              </p:nvSpPr>
              <p:spPr>
                <a:xfrm>
                  <a:off x="4071038" y="1454575"/>
                  <a:ext cx="1001950" cy="3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78" h="13848" extrusionOk="0">
                      <a:moveTo>
                        <a:pt x="11705" y="0"/>
                      </a:moveTo>
                      <a:cubicBezTo>
                        <a:pt x="8788" y="0"/>
                        <a:pt x="6097" y="1560"/>
                        <a:pt x="4644" y="4084"/>
                      </a:cubicBezTo>
                      <a:lnTo>
                        <a:pt x="787" y="10740"/>
                      </a:lnTo>
                      <a:cubicBezTo>
                        <a:pt x="1" y="12121"/>
                        <a:pt x="989" y="13847"/>
                        <a:pt x="2585" y="13847"/>
                      </a:cubicBezTo>
                      <a:cubicBezTo>
                        <a:pt x="3323" y="13847"/>
                        <a:pt x="4013" y="13454"/>
                        <a:pt x="4382" y="12811"/>
                      </a:cubicBezTo>
                      <a:lnTo>
                        <a:pt x="7359" y="7668"/>
                      </a:lnTo>
                      <a:cubicBezTo>
                        <a:pt x="8609" y="5489"/>
                        <a:pt x="10931" y="4144"/>
                        <a:pt x="13455" y="4144"/>
                      </a:cubicBezTo>
                      <a:lnTo>
                        <a:pt x="26623" y="4144"/>
                      </a:lnTo>
                      <a:cubicBezTo>
                        <a:pt x="29147" y="4144"/>
                        <a:pt x="31469" y="5489"/>
                        <a:pt x="32719" y="7668"/>
                      </a:cubicBezTo>
                      <a:lnTo>
                        <a:pt x="35696" y="12811"/>
                      </a:lnTo>
                      <a:cubicBezTo>
                        <a:pt x="36065" y="13454"/>
                        <a:pt x="36756" y="13847"/>
                        <a:pt x="37494" y="13847"/>
                      </a:cubicBezTo>
                      <a:cubicBezTo>
                        <a:pt x="39089" y="13847"/>
                        <a:pt x="40077" y="12121"/>
                        <a:pt x="39292" y="10740"/>
                      </a:cubicBezTo>
                      <a:lnTo>
                        <a:pt x="35434" y="4084"/>
                      </a:lnTo>
                      <a:cubicBezTo>
                        <a:pt x="33981" y="1560"/>
                        <a:pt x="31291" y="0"/>
                        <a:pt x="28374" y="0"/>
                      </a:cubicBezTo>
                      <a:close/>
                    </a:path>
                  </a:pathLst>
                </a:custGeom>
                <a:solidFill>
                  <a:srgbClr val="FCBD24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000;p29">
                  <a:extLst>
                    <a:ext uri="{FF2B5EF4-FFF2-40B4-BE49-F238E27FC236}">
                      <a16:creationId xmlns:a16="http://schemas.microsoft.com/office/drawing/2014/main" id="{47994C9D-9FD1-09B8-F06E-57841D361D91}"/>
                    </a:ext>
                  </a:extLst>
                </p:cNvPr>
                <p:cNvSpPr/>
                <p:nvPr/>
              </p:nvSpPr>
              <p:spPr>
                <a:xfrm>
                  <a:off x="4052588" y="2206450"/>
                  <a:ext cx="1038850" cy="37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4" h="15122" extrusionOk="0">
                      <a:moveTo>
                        <a:pt x="2596" y="0"/>
                      </a:moveTo>
                      <a:cubicBezTo>
                        <a:pt x="1001" y="0"/>
                        <a:pt x="1" y="1727"/>
                        <a:pt x="798" y="3108"/>
                      </a:cubicBezTo>
                      <a:lnTo>
                        <a:pt x="5382" y="11037"/>
                      </a:lnTo>
                      <a:cubicBezTo>
                        <a:pt x="6835" y="13561"/>
                        <a:pt x="9526" y="15121"/>
                        <a:pt x="12443" y="15121"/>
                      </a:cubicBezTo>
                      <a:lnTo>
                        <a:pt x="29112" y="15121"/>
                      </a:lnTo>
                      <a:cubicBezTo>
                        <a:pt x="32029" y="15121"/>
                        <a:pt x="34719" y="13561"/>
                        <a:pt x="36172" y="11037"/>
                      </a:cubicBezTo>
                      <a:lnTo>
                        <a:pt x="40756" y="3108"/>
                      </a:lnTo>
                      <a:cubicBezTo>
                        <a:pt x="41554" y="1727"/>
                        <a:pt x="40553" y="0"/>
                        <a:pt x="38958" y="0"/>
                      </a:cubicBezTo>
                      <a:cubicBezTo>
                        <a:pt x="38220" y="0"/>
                        <a:pt x="37541" y="405"/>
                        <a:pt x="37172" y="1036"/>
                      </a:cubicBezTo>
                      <a:lnTo>
                        <a:pt x="33457" y="7454"/>
                      </a:lnTo>
                      <a:cubicBezTo>
                        <a:pt x="32207" y="9632"/>
                        <a:pt x="29885" y="10978"/>
                        <a:pt x="27361" y="10978"/>
                      </a:cubicBezTo>
                      <a:lnTo>
                        <a:pt x="14193" y="10978"/>
                      </a:lnTo>
                      <a:cubicBezTo>
                        <a:pt x="11669" y="10978"/>
                        <a:pt x="9347" y="9632"/>
                        <a:pt x="8097" y="7454"/>
                      </a:cubicBezTo>
                      <a:lnTo>
                        <a:pt x="4382" y="1036"/>
                      </a:lnTo>
                      <a:cubicBezTo>
                        <a:pt x="4013" y="405"/>
                        <a:pt x="3334" y="0"/>
                        <a:pt x="2596" y="0"/>
                      </a:cubicBezTo>
                      <a:close/>
                    </a:path>
                  </a:pathLst>
                </a:custGeom>
                <a:solidFill>
                  <a:srgbClr val="FCBD24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oogle Shape;1001;p29">
                <a:extLst>
                  <a:ext uri="{FF2B5EF4-FFF2-40B4-BE49-F238E27FC236}">
                    <a16:creationId xmlns:a16="http://schemas.microsoft.com/office/drawing/2014/main" id="{FF1F0699-04C7-F2B6-48C9-857D62F43645}"/>
                  </a:ext>
                </a:extLst>
              </p:cNvPr>
              <p:cNvGrpSpPr/>
              <p:nvPr/>
            </p:nvGrpSpPr>
            <p:grpSpPr>
              <a:xfrm>
                <a:off x="5787821" y="5449603"/>
                <a:ext cx="1245400" cy="1107000"/>
                <a:chOff x="1435013" y="2470775"/>
                <a:chExt cx="1245400" cy="1107000"/>
              </a:xfrm>
            </p:grpSpPr>
            <p:sp>
              <p:nvSpPr>
                <p:cNvPr id="55" name="Google Shape;1002;p29">
                  <a:extLst>
                    <a:ext uri="{FF2B5EF4-FFF2-40B4-BE49-F238E27FC236}">
                      <a16:creationId xmlns:a16="http://schemas.microsoft.com/office/drawing/2014/main" id="{DA7B571E-D8F7-5BDC-3FBD-D0378DD42AE6}"/>
                    </a:ext>
                  </a:extLst>
                </p:cNvPr>
                <p:cNvSpPr/>
                <p:nvPr/>
              </p:nvSpPr>
              <p:spPr>
                <a:xfrm>
                  <a:off x="1435013" y="2470775"/>
                  <a:ext cx="1245400" cy="110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16" h="44280" extrusionOk="0">
                      <a:moveTo>
                        <a:pt x="15562" y="0"/>
                      </a:moveTo>
                      <a:cubicBezTo>
                        <a:pt x="13430" y="0"/>
                        <a:pt x="11466" y="1143"/>
                        <a:pt x="10406" y="2988"/>
                      </a:cubicBezTo>
                      <a:lnTo>
                        <a:pt x="1060" y="19157"/>
                      </a:lnTo>
                      <a:cubicBezTo>
                        <a:pt x="0" y="21003"/>
                        <a:pt x="0" y="23277"/>
                        <a:pt x="1060" y="25122"/>
                      </a:cubicBezTo>
                      <a:lnTo>
                        <a:pt x="10406" y="41303"/>
                      </a:lnTo>
                      <a:cubicBezTo>
                        <a:pt x="11466" y="43148"/>
                        <a:pt x="13430" y="44279"/>
                        <a:pt x="15562" y="44279"/>
                      </a:cubicBezTo>
                      <a:lnTo>
                        <a:pt x="34243" y="44279"/>
                      </a:lnTo>
                      <a:cubicBezTo>
                        <a:pt x="36374" y="44279"/>
                        <a:pt x="38338" y="43148"/>
                        <a:pt x="39410" y="41303"/>
                      </a:cubicBezTo>
                      <a:lnTo>
                        <a:pt x="48744" y="25122"/>
                      </a:lnTo>
                      <a:cubicBezTo>
                        <a:pt x="49816" y="23277"/>
                        <a:pt x="49816" y="21003"/>
                        <a:pt x="48744" y="19157"/>
                      </a:cubicBezTo>
                      <a:lnTo>
                        <a:pt x="39410" y="2988"/>
                      </a:lnTo>
                      <a:cubicBezTo>
                        <a:pt x="38338" y="1143"/>
                        <a:pt x="36374" y="0"/>
                        <a:pt x="34243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lang="en-US" altLang="ko-KR" sz="1600" dirty="0">
                    <a:solidFill>
                      <a:srgbClr val="434343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56" name="Google Shape;1003;p29">
                  <a:extLst>
                    <a:ext uri="{FF2B5EF4-FFF2-40B4-BE49-F238E27FC236}">
                      <a16:creationId xmlns:a16="http://schemas.microsoft.com/office/drawing/2014/main" id="{AB74B6C6-D37A-11E0-504E-F8436B7E3C51}"/>
                    </a:ext>
                  </a:extLst>
                </p:cNvPr>
                <p:cNvSpPr/>
                <p:nvPr/>
              </p:nvSpPr>
              <p:spPr>
                <a:xfrm>
                  <a:off x="1536513" y="2560950"/>
                  <a:ext cx="1042400" cy="9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96" h="37065" fill="none" extrusionOk="0">
                      <a:moveTo>
                        <a:pt x="28659" y="1"/>
                      </a:moveTo>
                      <a:lnTo>
                        <a:pt x="13026" y="1"/>
                      </a:lnTo>
                      <a:cubicBezTo>
                        <a:pt x="11240" y="1"/>
                        <a:pt x="9597" y="953"/>
                        <a:pt x="8704" y="2501"/>
                      </a:cubicBezTo>
                      <a:lnTo>
                        <a:pt x="893" y="16038"/>
                      </a:lnTo>
                      <a:cubicBezTo>
                        <a:pt x="0" y="17586"/>
                        <a:pt x="0" y="19491"/>
                        <a:pt x="893" y="21027"/>
                      </a:cubicBezTo>
                      <a:lnTo>
                        <a:pt x="8704" y="34576"/>
                      </a:lnTo>
                      <a:cubicBezTo>
                        <a:pt x="9597" y="36112"/>
                        <a:pt x="11240" y="37065"/>
                        <a:pt x="13026" y="37065"/>
                      </a:cubicBezTo>
                      <a:lnTo>
                        <a:pt x="28659" y="37065"/>
                      </a:lnTo>
                      <a:cubicBezTo>
                        <a:pt x="30444" y="37065"/>
                        <a:pt x="32088" y="36112"/>
                        <a:pt x="32981" y="34576"/>
                      </a:cubicBezTo>
                      <a:lnTo>
                        <a:pt x="40803" y="21027"/>
                      </a:lnTo>
                      <a:cubicBezTo>
                        <a:pt x="41696" y="19491"/>
                        <a:pt x="41696" y="17586"/>
                        <a:pt x="40803" y="16038"/>
                      </a:cubicBezTo>
                      <a:lnTo>
                        <a:pt x="32981" y="2501"/>
                      </a:lnTo>
                      <a:cubicBezTo>
                        <a:pt x="32099" y="953"/>
                        <a:pt x="30444" y="1"/>
                        <a:pt x="28659" y="1"/>
                      </a:cubicBezTo>
                      <a:close/>
                    </a:path>
                  </a:pathLst>
                </a:custGeom>
                <a:noFill/>
                <a:ln w="7750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004;p29">
                  <a:extLst>
                    <a:ext uri="{FF2B5EF4-FFF2-40B4-BE49-F238E27FC236}">
                      <a16:creationId xmlns:a16="http://schemas.microsoft.com/office/drawing/2014/main" id="{60D5382A-3232-92AA-C0FD-376C6E3BF94D}"/>
                    </a:ext>
                  </a:extLst>
                </p:cNvPr>
                <p:cNvSpPr/>
                <p:nvPr/>
              </p:nvSpPr>
              <p:spPr>
                <a:xfrm>
                  <a:off x="1555263" y="2577625"/>
                  <a:ext cx="1004900" cy="89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6" h="35731" fill="none" extrusionOk="0">
                      <a:moveTo>
                        <a:pt x="27635" y="0"/>
                      </a:moveTo>
                      <a:lnTo>
                        <a:pt x="12561" y="0"/>
                      </a:lnTo>
                      <a:cubicBezTo>
                        <a:pt x="10835" y="0"/>
                        <a:pt x="9251" y="917"/>
                        <a:pt x="8394" y="2405"/>
                      </a:cubicBezTo>
                      <a:lnTo>
                        <a:pt x="858" y="15467"/>
                      </a:lnTo>
                      <a:cubicBezTo>
                        <a:pt x="0" y="16955"/>
                        <a:pt x="0" y="18788"/>
                        <a:pt x="858" y="20277"/>
                      </a:cubicBezTo>
                      <a:lnTo>
                        <a:pt x="8394" y="33326"/>
                      </a:lnTo>
                      <a:cubicBezTo>
                        <a:pt x="9251" y="34814"/>
                        <a:pt x="10835" y="35731"/>
                        <a:pt x="12561" y="35731"/>
                      </a:cubicBezTo>
                      <a:lnTo>
                        <a:pt x="27635" y="35731"/>
                      </a:lnTo>
                      <a:cubicBezTo>
                        <a:pt x="29349" y="35731"/>
                        <a:pt x="30933" y="34814"/>
                        <a:pt x="31802" y="33326"/>
                      </a:cubicBezTo>
                      <a:lnTo>
                        <a:pt x="39339" y="20277"/>
                      </a:lnTo>
                      <a:cubicBezTo>
                        <a:pt x="40196" y="18788"/>
                        <a:pt x="40196" y="16955"/>
                        <a:pt x="39339" y="15467"/>
                      </a:cubicBezTo>
                      <a:lnTo>
                        <a:pt x="31802" y="2405"/>
                      </a:lnTo>
                      <a:cubicBezTo>
                        <a:pt x="30933" y="917"/>
                        <a:pt x="29349" y="0"/>
                        <a:pt x="27635" y="0"/>
                      </a:cubicBezTo>
                      <a:close/>
                    </a:path>
                  </a:pathLst>
                </a:custGeom>
                <a:noFill/>
                <a:ln w="7450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005;p29">
                  <a:extLst>
                    <a:ext uri="{FF2B5EF4-FFF2-40B4-BE49-F238E27FC236}">
                      <a16:creationId xmlns:a16="http://schemas.microsoft.com/office/drawing/2014/main" id="{F907C8DE-4789-E9FE-CDE0-8D8913990DDD}"/>
                    </a:ext>
                  </a:extLst>
                </p:cNvPr>
                <p:cNvSpPr/>
                <p:nvPr/>
              </p:nvSpPr>
              <p:spPr>
                <a:xfrm>
                  <a:off x="1614788" y="2525225"/>
                  <a:ext cx="885550" cy="30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2" h="12241" extrusionOk="0">
                      <a:moveTo>
                        <a:pt x="10347" y="1"/>
                      </a:moveTo>
                      <a:cubicBezTo>
                        <a:pt x="7775" y="1"/>
                        <a:pt x="5394" y="1370"/>
                        <a:pt x="4108" y="3608"/>
                      </a:cubicBezTo>
                      <a:lnTo>
                        <a:pt x="715" y="9490"/>
                      </a:lnTo>
                      <a:cubicBezTo>
                        <a:pt x="1" y="10705"/>
                        <a:pt x="882" y="12240"/>
                        <a:pt x="2298" y="12240"/>
                      </a:cubicBezTo>
                      <a:cubicBezTo>
                        <a:pt x="2953" y="12240"/>
                        <a:pt x="3549" y="11883"/>
                        <a:pt x="3882" y="11324"/>
                      </a:cubicBezTo>
                      <a:lnTo>
                        <a:pt x="6501" y="6776"/>
                      </a:lnTo>
                      <a:cubicBezTo>
                        <a:pt x="7621" y="4847"/>
                        <a:pt x="9668" y="3656"/>
                        <a:pt x="11895" y="3656"/>
                      </a:cubicBezTo>
                      <a:lnTo>
                        <a:pt x="23539" y="3656"/>
                      </a:lnTo>
                      <a:cubicBezTo>
                        <a:pt x="25754" y="3656"/>
                        <a:pt x="27814" y="4847"/>
                        <a:pt x="28921" y="6776"/>
                      </a:cubicBezTo>
                      <a:lnTo>
                        <a:pt x="31552" y="11324"/>
                      </a:lnTo>
                      <a:cubicBezTo>
                        <a:pt x="31874" y="11883"/>
                        <a:pt x="32481" y="12240"/>
                        <a:pt x="33136" y="12240"/>
                      </a:cubicBezTo>
                      <a:cubicBezTo>
                        <a:pt x="34541" y="12240"/>
                        <a:pt x="35422" y="10705"/>
                        <a:pt x="34719" y="9490"/>
                      </a:cubicBezTo>
                      <a:lnTo>
                        <a:pt x="31326" y="3608"/>
                      </a:lnTo>
                      <a:cubicBezTo>
                        <a:pt x="30028" y="1370"/>
                        <a:pt x="27659" y="1"/>
                        <a:pt x="25075" y="1"/>
                      </a:cubicBezTo>
                      <a:close/>
                    </a:path>
                  </a:pathLst>
                </a:custGeom>
                <a:solidFill>
                  <a:srgbClr val="4949E7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006;p29">
                  <a:extLst>
                    <a:ext uri="{FF2B5EF4-FFF2-40B4-BE49-F238E27FC236}">
                      <a16:creationId xmlns:a16="http://schemas.microsoft.com/office/drawing/2014/main" id="{ADD686E7-919B-81AC-B50B-9CD4BB3B72C0}"/>
                    </a:ext>
                  </a:extLst>
                </p:cNvPr>
                <p:cNvSpPr/>
                <p:nvPr/>
              </p:nvSpPr>
              <p:spPr>
                <a:xfrm>
                  <a:off x="1598713" y="3189600"/>
                  <a:ext cx="917700" cy="3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8" h="13348" extrusionOk="0">
                      <a:moveTo>
                        <a:pt x="2287" y="1"/>
                      </a:moveTo>
                      <a:cubicBezTo>
                        <a:pt x="882" y="1"/>
                        <a:pt x="1" y="1525"/>
                        <a:pt x="703" y="2751"/>
                      </a:cubicBezTo>
                      <a:lnTo>
                        <a:pt x="4751" y="9752"/>
                      </a:lnTo>
                      <a:cubicBezTo>
                        <a:pt x="6037" y="11978"/>
                        <a:pt x="8418" y="13347"/>
                        <a:pt x="10990" y="13347"/>
                      </a:cubicBezTo>
                      <a:lnTo>
                        <a:pt x="25718" y="13347"/>
                      </a:lnTo>
                      <a:cubicBezTo>
                        <a:pt x="28302" y="13347"/>
                        <a:pt x="30671" y="11978"/>
                        <a:pt x="31969" y="9752"/>
                      </a:cubicBezTo>
                      <a:lnTo>
                        <a:pt x="36005" y="2751"/>
                      </a:lnTo>
                      <a:cubicBezTo>
                        <a:pt x="36708" y="1525"/>
                        <a:pt x="35827" y="1"/>
                        <a:pt x="34422" y="1"/>
                      </a:cubicBezTo>
                      <a:cubicBezTo>
                        <a:pt x="33767" y="1"/>
                        <a:pt x="33160" y="346"/>
                        <a:pt x="32838" y="917"/>
                      </a:cubicBezTo>
                      <a:lnTo>
                        <a:pt x="29564" y="6585"/>
                      </a:lnTo>
                      <a:cubicBezTo>
                        <a:pt x="28457" y="8514"/>
                        <a:pt x="26397" y="9692"/>
                        <a:pt x="24182" y="9692"/>
                      </a:cubicBezTo>
                      <a:lnTo>
                        <a:pt x="12538" y="9692"/>
                      </a:lnTo>
                      <a:cubicBezTo>
                        <a:pt x="10311" y="9692"/>
                        <a:pt x="8264" y="8514"/>
                        <a:pt x="7144" y="6585"/>
                      </a:cubicBezTo>
                      <a:lnTo>
                        <a:pt x="3882" y="917"/>
                      </a:lnTo>
                      <a:cubicBezTo>
                        <a:pt x="3549" y="346"/>
                        <a:pt x="2941" y="1"/>
                        <a:pt x="2287" y="1"/>
                      </a:cubicBezTo>
                      <a:close/>
                    </a:path>
                  </a:pathLst>
                </a:custGeom>
                <a:solidFill>
                  <a:srgbClr val="4949E7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1007;p29">
                <a:extLst>
                  <a:ext uri="{FF2B5EF4-FFF2-40B4-BE49-F238E27FC236}">
                    <a16:creationId xmlns:a16="http://schemas.microsoft.com/office/drawing/2014/main" id="{761C496B-B177-C475-A8C3-08C0FB74884C}"/>
                  </a:ext>
                </a:extLst>
              </p:cNvPr>
              <p:cNvGrpSpPr/>
              <p:nvPr/>
            </p:nvGrpSpPr>
            <p:grpSpPr>
              <a:xfrm>
                <a:off x="10816421" y="5449603"/>
                <a:ext cx="1245425" cy="1107000"/>
                <a:chOff x="6463613" y="2470775"/>
                <a:chExt cx="1245425" cy="1107000"/>
              </a:xfrm>
            </p:grpSpPr>
            <p:sp>
              <p:nvSpPr>
                <p:cNvPr id="61" name="Google Shape;1008;p29">
                  <a:extLst>
                    <a:ext uri="{FF2B5EF4-FFF2-40B4-BE49-F238E27FC236}">
                      <a16:creationId xmlns:a16="http://schemas.microsoft.com/office/drawing/2014/main" id="{A2529696-79C9-685F-C45A-DBD68AB0B6BA}"/>
                    </a:ext>
                  </a:extLst>
                </p:cNvPr>
                <p:cNvSpPr/>
                <p:nvPr/>
              </p:nvSpPr>
              <p:spPr>
                <a:xfrm>
                  <a:off x="6463613" y="2470775"/>
                  <a:ext cx="1245425" cy="110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17" h="44280" extrusionOk="0">
                      <a:moveTo>
                        <a:pt x="15574" y="0"/>
                      </a:moveTo>
                      <a:cubicBezTo>
                        <a:pt x="13443" y="0"/>
                        <a:pt x="11478" y="1143"/>
                        <a:pt x="10406" y="2988"/>
                      </a:cubicBezTo>
                      <a:lnTo>
                        <a:pt x="1072" y="19157"/>
                      </a:lnTo>
                      <a:cubicBezTo>
                        <a:pt x="0" y="21003"/>
                        <a:pt x="0" y="23277"/>
                        <a:pt x="1072" y="25122"/>
                      </a:cubicBezTo>
                      <a:lnTo>
                        <a:pt x="10406" y="41303"/>
                      </a:lnTo>
                      <a:cubicBezTo>
                        <a:pt x="11478" y="43148"/>
                        <a:pt x="13443" y="44279"/>
                        <a:pt x="15574" y="44279"/>
                      </a:cubicBezTo>
                      <a:lnTo>
                        <a:pt x="34255" y="44279"/>
                      </a:lnTo>
                      <a:cubicBezTo>
                        <a:pt x="36386" y="44279"/>
                        <a:pt x="38350" y="43148"/>
                        <a:pt x="39410" y="41303"/>
                      </a:cubicBezTo>
                      <a:lnTo>
                        <a:pt x="48756" y="25122"/>
                      </a:lnTo>
                      <a:cubicBezTo>
                        <a:pt x="49816" y="23277"/>
                        <a:pt x="49816" y="21003"/>
                        <a:pt x="48756" y="19157"/>
                      </a:cubicBezTo>
                      <a:lnTo>
                        <a:pt x="39410" y="2988"/>
                      </a:lnTo>
                      <a:cubicBezTo>
                        <a:pt x="38350" y="1143"/>
                        <a:pt x="36374" y="0"/>
                        <a:pt x="3425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dirty="0"/>
                </a:p>
              </p:txBody>
            </p:sp>
            <p:sp>
              <p:nvSpPr>
                <p:cNvPr id="62" name="Google Shape;1009;p29">
                  <a:extLst>
                    <a:ext uri="{FF2B5EF4-FFF2-40B4-BE49-F238E27FC236}">
                      <a16:creationId xmlns:a16="http://schemas.microsoft.com/office/drawing/2014/main" id="{8C1F10CA-395B-3D41-8419-3C0B1BEDA4BF}"/>
                    </a:ext>
                  </a:extLst>
                </p:cNvPr>
                <p:cNvSpPr/>
                <p:nvPr/>
              </p:nvSpPr>
              <p:spPr>
                <a:xfrm>
                  <a:off x="6565113" y="2560950"/>
                  <a:ext cx="1042425" cy="9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97" h="37065" fill="none" extrusionOk="0">
                      <a:moveTo>
                        <a:pt x="28671" y="1"/>
                      </a:moveTo>
                      <a:lnTo>
                        <a:pt x="13038" y="1"/>
                      </a:lnTo>
                      <a:cubicBezTo>
                        <a:pt x="11252" y="1"/>
                        <a:pt x="9597" y="953"/>
                        <a:pt x="8716" y="2501"/>
                      </a:cubicBezTo>
                      <a:lnTo>
                        <a:pt x="893" y="16038"/>
                      </a:lnTo>
                      <a:cubicBezTo>
                        <a:pt x="0" y="17586"/>
                        <a:pt x="0" y="19491"/>
                        <a:pt x="893" y="21027"/>
                      </a:cubicBezTo>
                      <a:lnTo>
                        <a:pt x="8716" y="34576"/>
                      </a:lnTo>
                      <a:cubicBezTo>
                        <a:pt x="9597" y="36112"/>
                        <a:pt x="11252" y="37065"/>
                        <a:pt x="13038" y="37065"/>
                      </a:cubicBezTo>
                      <a:lnTo>
                        <a:pt x="28671" y="37065"/>
                      </a:lnTo>
                      <a:cubicBezTo>
                        <a:pt x="30457" y="37065"/>
                        <a:pt x="32100" y="36112"/>
                        <a:pt x="32993" y="34576"/>
                      </a:cubicBezTo>
                      <a:lnTo>
                        <a:pt x="40803" y="21027"/>
                      </a:lnTo>
                      <a:cubicBezTo>
                        <a:pt x="41696" y="19491"/>
                        <a:pt x="41696" y="17586"/>
                        <a:pt x="40803" y="16038"/>
                      </a:cubicBezTo>
                      <a:lnTo>
                        <a:pt x="32993" y="2501"/>
                      </a:lnTo>
                      <a:cubicBezTo>
                        <a:pt x="32100" y="953"/>
                        <a:pt x="30457" y="1"/>
                        <a:pt x="28671" y="1"/>
                      </a:cubicBezTo>
                      <a:close/>
                    </a:path>
                  </a:pathLst>
                </a:custGeom>
                <a:noFill/>
                <a:ln w="7750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010;p29">
                  <a:extLst>
                    <a:ext uri="{FF2B5EF4-FFF2-40B4-BE49-F238E27FC236}">
                      <a16:creationId xmlns:a16="http://schemas.microsoft.com/office/drawing/2014/main" id="{F436F33C-AD2C-8BF0-C302-2F328E63084D}"/>
                    </a:ext>
                  </a:extLst>
                </p:cNvPr>
                <p:cNvSpPr/>
                <p:nvPr/>
              </p:nvSpPr>
              <p:spPr>
                <a:xfrm>
                  <a:off x="6583863" y="2577625"/>
                  <a:ext cx="1004900" cy="89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6" h="35731" fill="none" extrusionOk="0">
                      <a:moveTo>
                        <a:pt x="27635" y="0"/>
                      </a:moveTo>
                      <a:lnTo>
                        <a:pt x="12562" y="0"/>
                      </a:lnTo>
                      <a:cubicBezTo>
                        <a:pt x="10847" y="0"/>
                        <a:pt x="9264" y="917"/>
                        <a:pt x="8394" y="2405"/>
                      </a:cubicBezTo>
                      <a:lnTo>
                        <a:pt x="858" y="15467"/>
                      </a:lnTo>
                      <a:cubicBezTo>
                        <a:pt x="0" y="16955"/>
                        <a:pt x="0" y="18788"/>
                        <a:pt x="858" y="20277"/>
                      </a:cubicBezTo>
                      <a:lnTo>
                        <a:pt x="8394" y="33326"/>
                      </a:lnTo>
                      <a:cubicBezTo>
                        <a:pt x="9264" y="34814"/>
                        <a:pt x="10847" y="35731"/>
                        <a:pt x="12562" y="35731"/>
                      </a:cubicBezTo>
                      <a:lnTo>
                        <a:pt x="27635" y="35731"/>
                      </a:lnTo>
                      <a:cubicBezTo>
                        <a:pt x="29361" y="35731"/>
                        <a:pt x="30945" y="34814"/>
                        <a:pt x="31802" y="33326"/>
                      </a:cubicBezTo>
                      <a:lnTo>
                        <a:pt x="39339" y="20277"/>
                      </a:lnTo>
                      <a:cubicBezTo>
                        <a:pt x="40196" y="18788"/>
                        <a:pt x="40196" y="16955"/>
                        <a:pt x="39339" y="15467"/>
                      </a:cubicBezTo>
                      <a:lnTo>
                        <a:pt x="31802" y="2405"/>
                      </a:lnTo>
                      <a:cubicBezTo>
                        <a:pt x="30945" y="917"/>
                        <a:pt x="29361" y="0"/>
                        <a:pt x="27635" y="0"/>
                      </a:cubicBezTo>
                      <a:close/>
                    </a:path>
                  </a:pathLst>
                </a:custGeom>
                <a:noFill/>
                <a:ln w="7450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1011;p29">
                  <a:extLst>
                    <a:ext uri="{FF2B5EF4-FFF2-40B4-BE49-F238E27FC236}">
                      <a16:creationId xmlns:a16="http://schemas.microsoft.com/office/drawing/2014/main" id="{8196CEF0-CA34-1036-2B18-C309BF7F4E51}"/>
                    </a:ext>
                  </a:extLst>
                </p:cNvPr>
                <p:cNvSpPr/>
                <p:nvPr/>
              </p:nvSpPr>
              <p:spPr>
                <a:xfrm>
                  <a:off x="6643688" y="2525225"/>
                  <a:ext cx="885550" cy="30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2" h="12241" extrusionOk="0">
                      <a:moveTo>
                        <a:pt x="10347" y="1"/>
                      </a:moveTo>
                      <a:cubicBezTo>
                        <a:pt x="7764" y="1"/>
                        <a:pt x="5394" y="1370"/>
                        <a:pt x="4096" y="3608"/>
                      </a:cubicBezTo>
                      <a:lnTo>
                        <a:pt x="703" y="9490"/>
                      </a:lnTo>
                      <a:cubicBezTo>
                        <a:pt x="1" y="10705"/>
                        <a:pt x="882" y="12240"/>
                        <a:pt x="2287" y="12240"/>
                      </a:cubicBezTo>
                      <a:cubicBezTo>
                        <a:pt x="2941" y="12240"/>
                        <a:pt x="3549" y="11883"/>
                        <a:pt x="3870" y="11324"/>
                      </a:cubicBezTo>
                      <a:lnTo>
                        <a:pt x="6501" y="6776"/>
                      </a:lnTo>
                      <a:cubicBezTo>
                        <a:pt x="7609" y="4847"/>
                        <a:pt x="9669" y="3656"/>
                        <a:pt x="11883" y="3656"/>
                      </a:cubicBezTo>
                      <a:lnTo>
                        <a:pt x="23527" y="3656"/>
                      </a:lnTo>
                      <a:cubicBezTo>
                        <a:pt x="25754" y="3656"/>
                        <a:pt x="27802" y="4847"/>
                        <a:pt x="28921" y="6776"/>
                      </a:cubicBezTo>
                      <a:lnTo>
                        <a:pt x="31540" y="11324"/>
                      </a:lnTo>
                      <a:cubicBezTo>
                        <a:pt x="31874" y="11883"/>
                        <a:pt x="32469" y="12240"/>
                        <a:pt x="33124" y="12240"/>
                      </a:cubicBezTo>
                      <a:cubicBezTo>
                        <a:pt x="34541" y="12240"/>
                        <a:pt x="35422" y="10705"/>
                        <a:pt x="34707" y="9490"/>
                      </a:cubicBezTo>
                      <a:lnTo>
                        <a:pt x="31314" y="3608"/>
                      </a:lnTo>
                      <a:cubicBezTo>
                        <a:pt x="30028" y="1370"/>
                        <a:pt x="27647" y="1"/>
                        <a:pt x="25075" y="1"/>
                      </a:cubicBezTo>
                      <a:close/>
                    </a:path>
                  </a:pathLst>
                </a:custGeom>
                <a:solidFill>
                  <a:srgbClr val="5EB2F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1012;p29">
                  <a:extLst>
                    <a:ext uri="{FF2B5EF4-FFF2-40B4-BE49-F238E27FC236}">
                      <a16:creationId xmlns:a16="http://schemas.microsoft.com/office/drawing/2014/main" id="{975DB72F-A184-5DA7-A7BA-F3803DBE1481}"/>
                    </a:ext>
                  </a:extLst>
                </p:cNvPr>
                <p:cNvSpPr/>
                <p:nvPr/>
              </p:nvSpPr>
              <p:spPr>
                <a:xfrm>
                  <a:off x="6627613" y="3189600"/>
                  <a:ext cx="917700" cy="3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8" h="13348" extrusionOk="0">
                      <a:moveTo>
                        <a:pt x="2287" y="1"/>
                      </a:moveTo>
                      <a:cubicBezTo>
                        <a:pt x="882" y="1"/>
                        <a:pt x="1" y="1525"/>
                        <a:pt x="703" y="2751"/>
                      </a:cubicBezTo>
                      <a:lnTo>
                        <a:pt x="4739" y="9752"/>
                      </a:lnTo>
                      <a:cubicBezTo>
                        <a:pt x="6037" y="11978"/>
                        <a:pt x="8407" y="13347"/>
                        <a:pt x="10978" y="13347"/>
                      </a:cubicBezTo>
                      <a:lnTo>
                        <a:pt x="25718" y="13347"/>
                      </a:lnTo>
                      <a:cubicBezTo>
                        <a:pt x="28290" y="13347"/>
                        <a:pt x="30671" y="11978"/>
                        <a:pt x="31957" y="9752"/>
                      </a:cubicBezTo>
                      <a:lnTo>
                        <a:pt x="36005" y="2751"/>
                      </a:lnTo>
                      <a:cubicBezTo>
                        <a:pt x="36708" y="1525"/>
                        <a:pt x="35827" y="1"/>
                        <a:pt x="34422" y="1"/>
                      </a:cubicBezTo>
                      <a:cubicBezTo>
                        <a:pt x="33767" y="1"/>
                        <a:pt x="33160" y="346"/>
                        <a:pt x="32826" y="917"/>
                      </a:cubicBezTo>
                      <a:lnTo>
                        <a:pt x="29564" y="6585"/>
                      </a:lnTo>
                      <a:cubicBezTo>
                        <a:pt x="28445" y="8514"/>
                        <a:pt x="26397" y="9692"/>
                        <a:pt x="24170" y="9692"/>
                      </a:cubicBezTo>
                      <a:lnTo>
                        <a:pt x="12526" y="9692"/>
                      </a:lnTo>
                      <a:cubicBezTo>
                        <a:pt x="10312" y="9692"/>
                        <a:pt x="8252" y="8514"/>
                        <a:pt x="7144" y="6585"/>
                      </a:cubicBezTo>
                      <a:lnTo>
                        <a:pt x="3870" y="917"/>
                      </a:lnTo>
                      <a:cubicBezTo>
                        <a:pt x="3549" y="346"/>
                        <a:pt x="2942" y="1"/>
                        <a:pt x="2287" y="1"/>
                      </a:cubicBezTo>
                      <a:close/>
                    </a:path>
                  </a:pathLst>
                </a:custGeom>
                <a:solidFill>
                  <a:srgbClr val="5EB2FC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" name="Google Shape;1013;p29">
                <a:extLst>
                  <a:ext uri="{FF2B5EF4-FFF2-40B4-BE49-F238E27FC236}">
                    <a16:creationId xmlns:a16="http://schemas.microsoft.com/office/drawing/2014/main" id="{15037FCB-5280-E7D1-D590-65F759F16CB7}"/>
                  </a:ext>
                </a:extLst>
              </p:cNvPr>
              <p:cNvGrpSpPr/>
              <p:nvPr/>
            </p:nvGrpSpPr>
            <p:grpSpPr>
              <a:xfrm>
                <a:off x="7463921" y="6110078"/>
                <a:ext cx="1245400" cy="1107025"/>
                <a:chOff x="3111113" y="3131250"/>
                <a:chExt cx="1245400" cy="1107025"/>
              </a:xfrm>
            </p:grpSpPr>
            <p:sp>
              <p:nvSpPr>
                <p:cNvPr id="67" name="Google Shape;1014;p29">
                  <a:extLst>
                    <a:ext uri="{FF2B5EF4-FFF2-40B4-BE49-F238E27FC236}">
                      <a16:creationId xmlns:a16="http://schemas.microsoft.com/office/drawing/2014/main" id="{656DD718-C9B0-A8E0-0F0E-CC19E5EB8BDA}"/>
                    </a:ext>
                  </a:extLst>
                </p:cNvPr>
                <p:cNvSpPr/>
                <p:nvPr/>
              </p:nvSpPr>
              <p:spPr>
                <a:xfrm>
                  <a:off x="3111113" y="3131250"/>
                  <a:ext cx="1245400" cy="110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16" h="44281" extrusionOk="0">
                      <a:moveTo>
                        <a:pt x="15574" y="1"/>
                      </a:moveTo>
                      <a:cubicBezTo>
                        <a:pt x="13442" y="1"/>
                        <a:pt x="11478" y="1144"/>
                        <a:pt x="10406" y="2989"/>
                      </a:cubicBezTo>
                      <a:lnTo>
                        <a:pt x="1072" y="19158"/>
                      </a:lnTo>
                      <a:cubicBezTo>
                        <a:pt x="0" y="21004"/>
                        <a:pt x="0" y="23278"/>
                        <a:pt x="1072" y="25123"/>
                      </a:cubicBezTo>
                      <a:lnTo>
                        <a:pt x="10406" y="41304"/>
                      </a:lnTo>
                      <a:cubicBezTo>
                        <a:pt x="11478" y="43149"/>
                        <a:pt x="13442" y="44280"/>
                        <a:pt x="15574" y="44280"/>
                      </a:cubicBezTo>
                      <a:lnTo>
                        <a:pt x="34255" y="44280"/>
                      </a:lnTo>
                      <a:cubicBezTo>
                        <a:pt x="36386" y="44280"/>
                        <a:pt x="38350" y="43149"/>
                        <a:pt x="39410" y="41304"/>
                      </a:cubicBezTo>
                      <a:lnTo>
                        <a:pt x="48756" y="25123"/>
                      </a:lnTo>
                      <a:cubicBezTo>
                        <a:pt x="49816" y="23278"/>
                        <a:pt x="49816" y="21004"/>
                        <a:pt x="48756" y="19158"/>
                      </a:cubicBezTo>
                      <a:lnTo>
                        <a:pt x="39410" y="2989"/>
                      </a:lnTo>
                      <a:cubicBezTo>
                        <a:pt x="38350" y="1144"/>
                        <a:pt x="36386" y="1"/>
                        <a:pt x="34255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dirty="0"/>
                </a:p>
              </p:txBody>
            </p:sp>
            <p:sp>
              <p:nvSpPr>
                <p:cNvPr id="68" name="Google Shape;1015;p29">
                  <a:extLst>
                    <a:ext uri="{FF2B5EF4-FFF2-40B4-BE49-F238E27FC236}">
                      <a16:creationId xmlns:a16="http://schemas.microsoft.com/office/drawing/2014/main" id="{FBE3B073-510C-1903-0663-C212F8455345}"/>
                    </a:ext>
                  </a:extLst>
                </p:cNvPr>
                <p:cNvSpPr/>
                <p:nvPr/>
              </p:nvSpPr>
              <p:spPr>
                <a:xfrm>
                  <a:off x="3212613" y="3221450"/>
                  <a:ext cx="1042400" cy="9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96" h="37065" fill="none" extrusionOk="0">
                      <a:moveTo>
                        <a:pt x="28671" y="1"/>
                      </a:moveTo>
                      <a:lnTo>
                        <a:pt x="13038" y="1"/>
                      </a:lnTo>
                      <a:cubicBezTo>
                        <a:pt x="11252" y="1"/>
                        <a:pt x="9609" y="953"/>
                        <a:pt x="8716" y="2501"/>
                      </a:cubicBezTo>
                      <a:lnTo>
                        <a:pt x="893" y="16038"/>
                      </a:lnTo>
                      <a:cubicBezTo>
                        <a:pt x="0" y="17586"/>
                        <a:pt x="0" y="19491"/>
                        <a:pt x="893" y="21027"/>
                      </a:cubicBezTo>
                      <a:lnTo>
                        <a:pt x="8716" y="34576"/>
                      </a:lnTo>
                      <a:cubicBezTo>
                        <a:pt x="9609" y="36112"/>
                        <a:pt x="11252" y="37065"/>
                        <a:pt x="13038" y="37065"/>
                      </a:cubicBezTo>
                      <a:lnTo>
                        <a:pt x="28671" y="37065"/>
                      </a:lnTo>
                      <a:cubicBezTo>
                        <a:pt x="30456" y="37065"/>
                        <a:pt x="32100" y="36112"/>
                        <a:pt x="32993" y="34576"/>
                      </a:cubicBezTo>
                      <a:lnTo>
                        <a:pt x="40803" y="21027"/>
                      </a:lnTo>
                      <a:cubicBezTo>
                        <a:pt x="41696" y="19491"/>
                        <a:pt x="41696" y="17586"/>
                        <a:pt x="40803" y="16038"/>
                      </a:cubicBezTo>
                      <a:lnTo>
                        <a:pt x="32993" y="2501"/>
                      </a:lnTo>
                      <a:cubicBezTo>
                        <a:pt x="32100" y="953"/>
                        <a:pt x="30456" y="1"/>
                        <a:pt x="28671" y="1"/>
                      </a:cubicBezTo>
                      <a:close/>
                    </a:path>
                  </a:pathLst>
                </a:custGeom>
                <a:noFill/>
                <a:ln w="7750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1016;p29">
                  <a:extLst>
                    <a:ext uri="{FF2B5EF4-FFF2-40B4-BE49-F238E27FC236}">
                      <a16:creationId xmlns:a16="http://schemas.microsoft.com/office/drawing/2014/main" id="{7EEF133E-7C55-791D-12DF-49533C25AB31}"/>
                    </a:ext>
                  </a:extLst>
                </p:cNvPr>
                <p:cNvSpPr/>
                <p:nvPr/>
              </p:nvSpPr>
              <p:spPr>
                <a:xfrm>
                  <a:off x="3231363" y="3238125"/>
                  <a:ext cx="1004900" cy="89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6" h="35731" fill="none" extrusionOk="0">
                      <a:moveTo>
                        <a:pt x="27635" y="0"/>
                      </a:moveTo>
                      <a:lnTo>
                        <a:pt x="12561" y="0"/>
                      </a:lnTo>
                      <a:cubicBezTo>
                        <a:pt x="10847" y="0"/>
                        <a:pt x="9263" y="917"/>
                        <a:pt x="8394" y="2405"/>
                      </a:cubicBezTo>
                      <a:lnTo>
                        <a:pt x="858" y="15466"/>
                      </a:lnTo>
                      <a:cubicBezTo>
                        <a:pt x="0" y="16955"/>
                        <a:pt x="0" y="18788"/>
                        <a:pt x="858" y="20277"/>
                      </a:cubicBezTo>
                      <a:lnTo>
                        <a:pt x="8394" y="33326"/>
                      </a:lnTo>
                      <a:cubicBezTo>
                        <a:pt x="9263" y="34814"/>
                        <a:pt x="10847" y="35731"/>
                        <a:pt x="12561" y="35731"/>
                      </a:cubicBezTo>
                      <a:lnTo>
                        <a:pt x="27635" y="35731"/>
                      </a:lnTo>
                      <a:cubicBezTo>
                        <a:pt x="29361" y="35731"/>
                        <a:pt x="30945" y="34814"/>
                        <a:pt x="31802" y="33326"/>
                      </a:cubicBezTo>
                      <a:lnTo>
                        <a:pt x="39339" y="20277"/>
                      </a:lnTo>
                      <a:cubicBezTo>
                        <a:pt x="40196" y="18788"/>
                        <a:pt x="40196" y="16955"/>
                        <a:pt x="39339" y="15466"/>
                      </a:cubicBezTo>
                      <a:lnTo>
                        <a:pt x="31802" y="2405"/>
                      </a:lnTo>
                      <a:cubicBezTo>
                        <a:pt x="30945" y="917"/>
                        <a:pt x="29361" y="0"/>
                        <a:pt x="27635" y="0"/>
                      </a:cubicBezTo>
                      <a:close/>
                    </a:path>
                  </a:pathLst>
                </a:custGeom>
                <a:noFill/>
                <a:ln w="7450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017;p29">
                  <a:extLst>
                    <a:ext uri="{FF2B5EF4-FFF2-40B4-BE49-F238E27FC236}">
                      <a16:creationId xmlns:a16="http://schemas.microsoft.com/office/drawing/2014/main" id="{98790D55-E350-401B-3F52-30EE47FA7872}"/>
                    </a:ext>
                  </a:extLst>
                </p:cNvPr>
                <p:cNvSpPr/>
                <p:nvPr/>
              </p:nvSpPr>
              <p:spPr>
                <a:xfrm>
                  <a:off x="3291188" y="3185725"/>
                  <a:ext cx="885550" cy="30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2" h="12241" extrusionOk="0">
                      <a:moveTo>
                        <a:pt x="10347" y="1"/>
                      </a:moveTo>
                      <a:cubicBezTo>
                        <a:pt x="7763" y="1"/>
                        <a:pt x="5394" y="1370"/>
                        <a:pt x="4108" y="3608"/>
                      </a:cubicBezTo>
                      <a:lnTo>
                        <a:pt x="703" y="9490"/>
                      </a:lnTo>
                      <a:cubicBezTo>
                        <a:pt x="1" y="10716"/>
                        <a:pt x="882" y="12240"/>
                        <a:pt x="2287" y="12240"/>
                      </a:cubicBezTo>
                      <a:cubicBezTo>
                        <a:pt x="2941" y="12240"/>
                        <a:pt x="3549" y="11883"/>
                        <a:pt x="3870" y="11324"/>
                      </a:cubicBezTo>
                      <a:lnTo>
                        <a:pt x="6501" y="6775"/>
                      </a:lnTo>
                      <a:cubicBezTo>
                        <a:pt x="7609" y="4847"/>
                        <a:pt x="9668" y="3656"/>
                        <a:pt x="11883" y="3656"/>
                      </a:cubicBezTo>
                      <a:lnTo>
                        <a:pt x="23527" y="3656"/>
                      </a:lnTo>
                      <a:cubicBezTo>
                        <a:pt x="25754" y="3656"/>
                        <a:pt x="27802" y="4847"/>
                        <a:pt x="28921" y="6775"/>
                      </a:cubicBezTo>
                      <a:lnTo>
                        <a:pt x="31540" y="11324"/>
                      </a:lnTo>
                      <a:cubicBezTo>
                        <a:pt x="31874" y="11883"/>
                        <a:pt x="32481" y="12240"/>
                        <a:pt x="33124" y="12240"/>
                      </a:cubicBezTo>
                      <a:cubicBezTo>
                        <a:pt x="34541" y="12240"/>
                        <a:pt x="35422" y="10716"/>
                        <a:pt x="34719" y="9490"/>
                      </a:cubicBezTo>
                      <a:lnTo>
                        <a:pt x="31314" y="3608"/>
                      </a:lnTo>
                      <a:cubicBezTo>
                        <a:pt x="30028" y="1370"/>
                        <a:pt x="27647" y="1"/>
                        <a:pt x="25075" y="1"/>
                      </a:cubicBezTo>
                      <a:close/>
                    </a:path>
                  </a:pathLst>
                </a:custGeom>
                <a:solidFill>
                  <a:srgbClr val="EC3A3B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018;p29">
                  <a:extLst>
                    <a:ext uri="{FF2B5EF4-FFF2-40B4-BE49-F238E27FC236}">
                      <a16:creationId xmlns:a16="http://schemas.microsoft.com/office/drawing/2014/main" id="{3BAC3C88-FE5A-6007-4E13-4F7B99D780B8}"/>
                    </a:ext>
                  </a:extLst>
                </p:cNvPr>
                <p:cNvSpPr/>
                <p:nvPr/>
              </p:nvSpPr>
              <p:spPr>
                <a:xfrm>
                  <a:off x="3275113" y="3850100"/>
                  <a:ext cx="917700" cy="3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8" h="13360" extrusionOk="0">
                      <a:moveTo>
                        <a:pt x="2287" y="0"/>
                      </a:moveTo>
                      <a:cubicBezTo>
                        <a:pt x="882" y="0"/>
                        <a:pt x="1" y="1524"/>
                        <a:pt x="703" y="2751"/>
                      </a:cubicBezTo>
                      <a:lnTo>
                        <a:pt x="4739" y="9752"/>
                      </a:lnTo>
                      <a:cubicBezTo>
                        <a:pt x="6037" y="11978"/>
                        <a:pt x="8406" y="13359"/>
                        <a:pt x="10990" y="13359"/>
                      </a:cubicBezTo>
                      <a:lnTo>
                        <a:pt x="25718" y="13359"/>
                      </a:lnTo>
                      <a:cubicBezTo>
                        <a:pt x="28290" y="13359"/>
                        <a:pt x="30671" y="11978"/>
                        <a:pt x="31957" y="9752"/>
                      </a:cubicBezTo>
                      <a:lnTo>
                        <a:pt x="36005" y="2751"/>
                      </a:lnTo>
                      <a:cubicBezTo>
                        <a:pt x="36708" y="1524"/>
                        <a:pt x="35827" y="0"/>
                        <a:pt x="34422" y="0"/>
                      </a:cubicBezTo>
                      <a:cubicBezTo>
                        <a:pt x="33767" y="0"/>
                        <a:pt x="33160" y="346"/>
                        <a:pt x="32838" y="917"/>
                      </a:cubicBezTo>
                      <a:lnTo>
                        <a:pt x="29564" y="6585"/>
                      </a:lnTo>
                      <a:cubicBezTo>
                        <a:pt x="28445" y="8513"/>
                        <a:pt x="26397" y="9692"/>
                        <a:pt x="24170" y="9692"/>
                      </a:cubicBezTo>
                      <a:lnTo>
                        <a:pt x="12526" y="9692"/>
                      </a:lnTo>
                      <a:cubicBezTo>
                        <a:pt x="10311" y="9692"/>
                        <a:pt x="8252" y="8513"/>
                        <a:pt x="7144" y="6585"/>
                      </a:cubicBezTo>
                      <a:lnTo>
                        <a:pt x="3870" y="917"/>
                      </a:lnTo>
                      <a:cubicBezTo>
                        <a:pt x="3549" y="346"/>
                        <a:pt x="2941" y="0"/>
                        <a:pt x="2287" y="0"/>
                      </a:cubicBezTo>
                      <a:close/>
                    </a:path>
                  </a:pathLst>
                </a:custGeom>
                <a:solidFill>
                  <a:srgbClr val="EC3A3B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" name="Google Shape;1019;p29">
                <a:extLst>
                  <a:ext uri="{FF2B5EF4-FFF2-40B4-BE49-F238E27FC236}">
                    <a16:creationId xmlns:a16="http://schemas.microsoft.com/office/drawing/2014/main" id="{8D68995F-3B05-05E4-2BA4-427AD6B7DB84}"/>
                  </a:ext>
                </a:extLst>
              </p:cNvPr>
              <p:cNvGrpSpPr/>
              <p:nvPr/>
            </p:nvGrpSpPr>
            <p:grpSpPr>
              <a:xfrm>
                <a:off x="9140321" y="6110078"/>
                <a:ext cx="1245400" cy="1107025"/>
                <a:chOff x="4787513" y="3131250"/>
                <a:chExt cx="1245400" cy="1107025"/>
              </a:xfrm>
            </p:grpSpPr>
            <p:sp>
              <p:nvSpPr>
                <p:cNvPr id="73" name="Google Shape;1020;p29">
                  <a:extLst>
                    <a:ext uri="{FF2B5EF4-FFF2-40B4-BE49-F238E27FC236}">
                      <a16:creationId xmlns:a16="http://schemas.microsoft.com/office/drawing/2014/main" id="{972E4736-D92E-332E-0F69-BCE9EAC895DF}"/>
                    </a:ext>
                  </a:extLst>
                </p:cNvPr>
                <p:cNvSpPr/>
                <p:nvPr/>
              </p:nvSpPr>
              <p:spPr>
                <a:xfrm>
                  <a:off x="4787513" y="3131250"/>
                  <a:ext cx="1245400" cy="110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16" h="44281" extrusionOk="0">
                      <a:moveTo>
                        <a:pt x="15562" y="1"/>
                      </a:moveTo>
                      <a:cubicBezTo>
                        <a:pt x="13431" y="1"/>
                        <a:pt x="11466" y="1144"/>
                        <a:pt x="10406" y="2989"/>
                      </a:cubicBezTo>
                      <a:lnTo>
                        <a:pt x="1060" y="19158"/>
                      </a:lnTo>
                      <a:cubicBezTo>
                        <a:pt x="0" y="21004"/>
                        <a:pt x="0" y="23278"/>
                        <a:pt x="1060" y="25123"/>
                      </a:cubicBezTo>
                      <a:lnTo>
                        <a:pt x="10406" y="41304"/>
                      </a:lnTo>
                      <a:cubicBezTo>
                        <a:pt x="11466" y="43149"/>
                        <a:pt x="13431" y="44280"/>
                        <a:pt x="15562" y="44280"/>
                      </a:cubicBezTo>
                      <a:lnTo>
                        <a:pt x="34243" y="44280"/>
                      </a:lnTo>
                      <a:cubicBezTo>
                        <a:pt x="36374" y="44280"/>
                        <a:pt x="38338" y="43149"/>
                        <a:pt x="39410" y="41304"/>
                      </a:cubicBezTo>
                      <a:lnTo>
                        <a:pt x="48744" y="25123"/>
                      </a:lnTo>
                      <a:cubicBezTo>
                        <a:pt x="49816" y="23278"/>
                        <a:pt x="49816" y="21004"/>
                        <a:pt x="48744" y="19158"/>
                      </a:cubicBezTo>
                      <a:lnTo>
                        <a:pt x="39410" y="2989"/>
                      </a:lnTo>
                      <a:cubicBezTo>
                        <a:pt x="38338" y="1144"/>
                        <a:pt x="36374" y="1"/>
                        <a:pt x="34243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dirty="0"/>
                </a:p>
              </p:txBody>
            </p:sp>
            <p:sp>
              <p:nvSpPr>
                <p:cNvPr id="74" name="Google Shape;1021;p29">
                  <a:extLst>
                    <a:ext uri="{FF2B5EF4-FFF2-40B4-BE49-F238E27FC236}">
                      <a16:creationId xmlns:a16="http://schemas.microsoft.com/office/drawing/2014/main" id="{F477EF0F-F30A-E1D0-EE30-D2ABF96ED4AA}"/>
                    </a:ext>
                  </a:extLst>
                </p:cNvPr>
                <p:cNvSpPr/>
                <p:nvPr/>
              </p:nvSpPr>
              <p:spPr>
                <a:xfrm>
                  <a:off x="4889013" y="3221450"/>
                  <a:ext cx="1042400" cy="92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96" h="37065" fill="none" extrusionOk="0">
                      <a:moveTo>
                        <a:pt x="28659" y="1"/>
                      </a:moveTo>
                      <a:lnTo>
                        <a:pt x="13026" y="1"/>
                      </a:lnTo>
                      <a:cubicBezTo>
                        <a:pt x="11240" y="1"/>
                        <a:pt x="9597" y="953"/>
                        <a:pt x="8704" y="2501"/>
                      </a:cubicBezTo>
                      <a:lnTo>
                        <a:pt x="881" y="16038"/>
                      </a:lnTo>
                      <a:cubicBezTo>
                        <a:pt x="0" y="17586"/>
                        <a:pt x="0" y="19491"/>
                        <a:pt x="881" y="21027"/>
                      </a:cubicBezTo>
                      <a:lnTo>
                        <a:pt x="8704" y="34576"/>
                      </a:lnTo>
                      <a:cubicBezTo>
                        <a:pt x="9597" y="36112"/>
                        <a:pt x="11240" y="37065"/>
                        <a:pt x="13026" y="37065"/>
                      </a:cubicBezTo>
                      <a:lnTo>
                        <a:pt x="28659" y="37065"/>
                      </a:lnTo>
                      <a:cubicBezTo>
                        <a:pt x="30445" y="37065"/>
                        <a:pt x="32088" y="36112"/>
                        <a:pt x="32981" y="34576"/>
                      </a:cubicBezTo>
                      <a:lnTo>
                        <a:pt x="40803" y="21027"/>
                      </a:lnTo>
                      <a:cubicBezTo>
                        <a:pt x="41696" y="19491"/>
                        <a:pt x="41696" y="17586"/>
                        <a:pt x="40803" y="16038"/>
                      </a:cubicBezTo>
                      <a:lnTo>
                        <a:pt x="32981" y="2501"/>
                      </a:lnTo>
                      <a:cubicBezTo>
                        <a:pt x="32088" y="953"/>
                        <a:pt x="30445" y="1"/>
                        <a:pt x="28659" y="1"/>
                      </a:cubicBezTo>
                      <a:close/>
                    </a:path>
                  </a:pathLst>
                </a:custGeom>
                <a:noFill/>
                <a:ln w="7750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022;p29">
                  <a:extLst>
                    <a:ext uri="{FF2B5EF4-FFF2-40B4-BE49-F238E27FC236}">
                      <a16:creationId xmlns:a16="http://schemas.microsoft.com/office/drawing/2014/main" id="{E01B908D-F2BE-D2A7-A96E-03F51330EDDD}"/>
                    </a:ext>
                  </a:extLst>
                </p:cNvPr>
                <p:cNvSpPr/>
                <p:nvPr/>
              </p:nvSpPr>
              <p:spPr>
                <a:xfrm>
                  <a:off x="4907763" y="3238125"/>
                  <a:ext cx="1004900" cy="89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6" h="35731" fill="none" extrusionOk="0">
                      <a:moveTo>
                        <a:pt x="27635" y="0"/>
                      </a:moveTo>
                      <a:lnTo>
                        <a:pt x="12561" y="0"/>
                      </a:lnTo>
                      <a:cubicBezTo>
                        <a:pt x="10835" y="0"/>
                        <a:pt x="9252" y="917"/>
                        <a:pt x="8394" y="2405"/>
                      </a:cubicBezTo>
                      <a:lnTo>
                        <a:pt x="858" y="15466"/>
                      </a:lnTo>
                      <a:cubicBezTo>
                        <a:pt x="0" y="16955"/>
                        <a:pt x="0" y="18788"/>
                        <a:pt x="858" y="20277"/>
                      </a:cubicBezTo>
                      <a:lnTo>
                        <a:pt x="8394" y="33326"/>
                      </a:lnTo>
                      <a:cubicBezTo>
                        <a:pt x="9252" y="34814"/>
                        <a:pt x="10835" y="35731"/>
                        <a:pt x="12561" y="35731"/>
                      </a:cubicBezTo>
                      <a:lnTo>
                        <a:pt x="27635" y="35731"/>
                      </a:lnTo>
                      <a:cubicBezTo>
                        <a:pt x="29349" y="35731"/>
                        <a:pt x="30933" y="34814"/>
                        <a:pt x="31802" y="33326"/>
                      </a:cubicBezTo>
                      <a:lnTo>
                        <a:pt x="39339" y="20277"/>
                      </a:lnTo>
                      <a:cubicBezTo>
                        <a:pt x="40196" y="18788"/>
                        <a:pt x="40196" y="16955"/>
                        <a:pt x="39339" y="15466"/>
                      </a:cubicBezTo>
                      <a:lnTo>
                        <a:pt x="31802" y="2405"/>
                      </a:lnTo>
                      <a:cubicBezTo>
                        <a:pt x="30933" y="917"/>
                        <a:pt x="29349" y="0"/>
                        <a:pt x="27635" y="0"/>
                      </a:cubicBezTo>
                      <a:close/>
                    </a:path>
                  </a:pathLst>
                </a:custGeom>
                <a:noFill/>
                <a:ln w="7450" cap="flat" cmpd="sng">
                  <a:solidFill>
                    <a:srgbClr val="869FB2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023;p29">
                  <a:extLst>
                    <a:ext uri="{FF2B5EF4-FFF2-40B4-BE49-F238E27FC236}">
                      <a16:creationId xmlns:a16="http://schemas.microsoft.com/office/drawing/2014/main" id="{F4C039DC-EDE9-B500-E758-8A549D576896}"/>
                    </a:ext>
                  </a:extLst>
                </p:cNvPr>
                <p:cNvSpPr/>
                <p:nvPr/>
              </p:nvSpPr>
              <p:spPr>
                <a:xfrm>
                  <a:off x="4967288" y="3185725"/>
                  <a:ext cx="885550" cy="30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22" h="12241" extrusionOk="0">
                      <a:moveTo>
                        <a:pt x="10347" y="1"/>
                      </a:moveTo>
                      <a:cubicBezTo>
                        <a:pt x="7775" y="1"/>
                        <a:pt x="5394" y="1370"/>
                        <a:pt x="4108" y="3608"/>
                      </a:cubicBezTo>
                      <a:lnTo>
                        <a:pt x="715" y="9490"/>
                      </a:lnTo>
                      <a:cubicBezTo>
                        <a:pt x="1" y="10716"/>
                        <a:pt x="882" y="12240"/>
                        <a:pt x="2299" y="12240"/>
                      </a:cubicBezTo>
                      <a:cubicBezTo>
                        <a:pt x="2941" y="12240"/>
                        <a:pt x="3549" y="11883"/>
                        <a:pt x="3882" y="11324"/>
                      </a:cubicBezTo>
                      <a:lnTo>
                        <a:pt x="6501" y="6775"/>
                      </a:lnTo>
                      <a:cubicBezTo>
                        <a:pt x="7621" y="4847"/>
                        <a:pt x="9669" y="3656"/>
                        <a:pt x="11895" y="3656"/>
                      </a:cubicBezTo>
                      <a:lnTo>
                        <a:pt x="23539" y="3656"/>
                      </a:lnTo>
                      <a:cubicBezTo>
                        <a:pt x="25754" y="3656"/>
                        <a:pt x="27814" y="4847"/>
                        <a:pt x="28921" y="6775"/>
                      </a:cubicBezTo>
                      <a:lnTo>
                        <a:pt x="31552" y="11324"/>
                      </a:lnTo>
                      <a:cubicBezTo>
                        <a:pt x="31874" y="11883"/>
                        <a:pt x="32481" y="12240"/>
                        <a:pt x="33136" y="12240"/>
                      </a:cubicBezTo>
                      <a:cubicBezTo>
                        <a:pt x="34541" y="12240"/>
                        <a:pt x="35422" y="10716"/>
                        <a:pt x="34719" y="9490"/>
                      </a:cubicBezTo>
                      <a:lnTo>
                        <a:pt x="31326" y="3608"/>
                      </a:lnTo>
                      <a:cubicBezTo>
                        <a:pt x="30028" y="1370"/>
                        <a:pt x="27659" y="1"/>
                        <a:pt x="25075" y="1"/>
                      </a:cubicBezTo>
                      <a:close/>
                    </a:path>
                  </a:pathLst>
                </a:custGeom>
                <a:solidFill>
                  <a:srgbClr val="69E781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1024;p29">
                  <a:extLst>
                    <a:ext uri="{FF2B5EF4-FFF2-40B4-BE49-F238E27FC236}">
                      <a16:creationId xmlns:a16="http://schemas.microsoft.com/office/drawing/2014/main" id="{47C22A17-F299-54D8-52CE-68E996741C81}"/>
                    </a:ext>
                  </a:extLst>
                </p:cNvPr>
                <p:cNvSpPr/>
                <p:nvPr/>
              </p:nvSpPr>
              <p:spPr>
                <a:xfrm>
                  <a:off x="4951213" y="3850100"/>
                  <a:ext cx="917700" cy="3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8" h="13360" extrusionOk="0">
                      <a:moveTo>
                        <a:pt x="2287" y="0"/>
                      </a:moveTo>
                      <a:cubicBezTo>
                        <a:pt x="882" y="0"/>
                        <a:pt x="1" y="1524"/>
                        <a:pt x="703" y="2751"/>
                      </a:cubicBezTo>
                      <a:lnTo>
                        <a:pt x="4751" y="9752"/>
                      </a:lnTo>
                      <a:cubicBezTo>
                        <a:pt x="6037" y="11978"/>
                        <a:pt x="8418" y="13359"/>
                        <a:pt x="10990" y="13359"/>
                      </a:cubicBezTo>
                      <a:lnTo>
                        <a:pt x="25718" y="13359"/>
                      </a:lnTo>
                      <a:cubicBezTo>
                        <a:pt x="28302" y="13359"/>
                        <a:pt x="30671" y="11978"/>
                        <a:pt x="31957" y="9752"/>
                      </a:cubicBezTo>
                      <a:lnTo>
                        <a:pt x="36005" y="2751"/>
                      </a:lnTo>
                      <a:cubicBezTo>
                        <a:pt x="36708" y="1524"/>
                        <a:pt x="35827" y="0"/>
                        <a:pt x="34422" y="0"/>
                      </a:cubicBezTo>
                      <a:cubicBezTo>
                        <a:pt x="33767" y="0"/>
                        <a:pt x="33160" y="346"/>
                        <a:pt x="32838" y="917"/>
                      </a:cubicBezTo>
                      <a:lnTo>
                        <a:pt x="29564" y="6585"/>
                      </a:lnTo>
                      <a:cubicBezTo>
                        <a:pt x="28457" y="8513"/>
                        <a:pt x="26397" y="9692"/>
                        <a:pt x="24182" y="9692"/>
                      </a:cubicBezTo>
                      <a:lnTo>
                        <a:pt x="12538" y="9692"/>
                      </a:lnTo>
                      <a:cubicBezTo>
                        <a:pt x="10312" y="9692"/>
                        <a:pt x="8264" y="8513"/>
                        <a:pt x="7144" y="6585"/>
                      </a:cubicBezTo>
                      <a:lnTo>
                        <a:pt x="3870" y="917"/>
                      </a:lnTo>
                      <a:cubicBezTo>
                        <a:pt x="3549" y="346"/>
                        <a:pt x="2942" y="0"/>
                        <a:pt x="2287" y="0"/>
                      </a:cubicBezTo>
                      <a:close/>
                    </a:path>
                  </a:pathLst>
                </a:custGeom>
                <a:solidFill>
                  <a:srgbClr val="69E781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0AF1F12-4498-7D71-6E7E-322A1E9B28D2}"/>
                </a:ext>
              </a:extLst>
            </p:cNvPr>
            <p:cNvSpPr txBox="1"/>
            <p:nvPr/>
          </p:nvSpPr>
          <p:spPr>
            <a:xfrm>
              <a:off x="1188518" y="3861190"/>
              <a:ext cx="1999798" cy="762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자율형 방범 </a:t>
              </a:r>
              <a:br>
                <a:rPr lang="en-US" altLang="ko-KR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</a:br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기술의 실현을 통한 </a:t>
              </a:r>
              <a:br>
                <a:rPr lang="en-US" altLang="ko-KR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</a:br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사회 안전망 혁신</a:t>
              </a:r>
              <a:endParaRPr lang="ko-KR" altLang="en-US" sz="16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472E3D4-5989-53EA-9CCB-E6899CFA4836}"/>
                </a:ext>
              </a:extLst>
            </p:cNvPr>
            <p:cNvSpPr txBox="1"/>
            <p:nvPr/>
          </p:nvSpPr>
          <p:spPr>
            <a:xfrm>
              <a:off x="4227383" y="4866239"/>
              <a:ext cx="1667079" cy="991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국내 보안 </a:t>
              </a:r>
              <a:br>
                <a:rPr lang="en-US" altLang="ko-KR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</a:br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로봇 산업 및 </a:t>
              </a:r>
              <a:br>
                <a:rPr lang="en-US" altLang="ko-KR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</a:br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디지털 트윈 기술 경쟁력 강화</a:t>
              </a:r>
              <a:endParaRPr lang="ko-KR" altLang="en-US" sz="16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77FD62-829B-DDB3-E680-FF822C3D86BC}"/>
                </a:ext>
              </a:extLst>
            </p:cNvPr>
            <p:cNvSpPr txBox="1"/>
            <p:nvPr/>
          </p:nvSpPr>
          <p:spPr>
            <a:xfrm>
              <a:off x="6919385" y="5042411"/>
              <a:ext cx="1999798" cy="762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다중 군중 </a:t>
              </a:r>
              <a:br>
                <a:rPr lang="en-US" altLang="ko-KR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</a:br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안전 관리 기술의 </a:t>
              </a:r>
              <a:br>
                <a:rPr lang="en-US" altLang="ko-KR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</a:br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선도 사례</a:t>
              </a:r>
              <a:endParaRPr lang="ko-KR" altLang="en-US" sz="16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147A75-151B-671F-3EAE-6E1DA8DE6236}"/>
                </a:ext>
              </a:extLst>
            </p:cNvPr>
            <p:cNvSpPr txBox="1"/>
            <p:nvPr/>
          </p:nvSpPr>
          <p:spPr>
            <a:xfrm>
              <a:off x="9773671" y="3891670"/>
              <a:ext cx="1999798" cy="762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사회적 약자를 </a:t>
              </a:r>
              <a:br>
                <a:rPr lang="en-US" altLang="ko-KR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</a:br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위한 기술 활용 </a:t>
              </a:r>
              <a:br>
                <a:rPr lang="en-US" altLang="ko-KR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</a:br>
              <a:r>
                <a:rPr lang="ko-KR" altLang="en-US" sz="1800" dirty="0">
                  <a:solidFill>
                    <a:srgbClr val="434343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Fira Sans Extra Condensed Medium"/>
                  <a:sym typeface="Fira Sans Extra Condensed Medium"/>
                </a:rPr>
                <a:t>확대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6280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4FD91-EEF7-D76A-3F76-D70841456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E0E5E3C-FABC-D7C8-A4C6-17A25DA4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223224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Q</a:t>
            </a:r>
            <a:r>
              <a:rPr lang="en-US" altLang="ko-KR" sz="2800" dirty="0"/>
              <a:t>&amp;</a:t>
            </a:r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20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223224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연구의 필요성</a:t>
            </a:r>
          </a:p>
        </p:txBody>
      </p:sp>
    </p:spTree>
    <p:extLst>
      <p:ext uri="{BB962C8B-B14F-4D97-AF65-F5344CB8AC3E}">
        <p14:creationId xmlns:p14="http://schemas.microsoft.com/office/powerpoint/2010/main" val="155551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69170" y="1116014"/>
            <a:ext cx="12505874" cy="626427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불특정 다수를 대상으로 하는 </a:t>
            </a:r>
            <a:r>
              <a:rPr lang="ko-KR" altLang="en-US" sz="2400" dirty="0">
                <a:solidFill>
                  <a:srgbClr val="FF0000"/>
                </a:solidFill>
              </a:rPr>
              <a:t>강력 범죄 증가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신림동 및 서현역 등에서 발생한 </a:t>
            </a:r>
            <a:r>
              <a:rPr lang="ko-KR" altLang="en-US" sz="1800" u="sng" dirty="0"/>
              <a:t>무차별 흉기 난동 사건</a:t>
            </a:r>
            <a:endParaRPr lang="en-US" altLang="ko-KR" sz="1800" u="sng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그 외의 </a:t>
            </a:r>
            <a:r>
              <a:rPr lang="ko-KR" altLang="en-US" sz="1800" u="sng" dirty="0"/>
              <a:t>흉가 난동 사건</a:t>
            </a:r>
            <a:r>
              <a:rPr lang="ko-KR" altLang="en-US" sz="1800" dirty="0"/>
              <a:t> 및 </a:t>
            </a:r>
            <a:r>
              <a:rPr lang="ko-KR" altLang="en-US" sz="1800" u="sng" dirty="0"/>
              <a:t>폭력 사건</a:t>
            </a:r>
            <a:r>
              <a:rPr lang="ko-KR" altLang="en-US" sz="1800" dirty="0"/>
              <a:t> 등 </a:t>
            </a:r>
            <a:r>
              <a:rPr lang="ko-KR" altLang="en-US" sz="1800" dirty="0">
                <a:solidFill>
                  <a:srgbClr val="FF0000"/>
                </a:solidFill>
              </a:rPr>
              <a:t>강력 범죄 증가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480045" lvl="1" indent="0">
              <a:buNone/>
            </a:pPr>
            <a:endParaRPr lang="en-US" altLang="ko-KR" sz="1400" dirty="0">
              <a:solidFill>
                <a:srgbClr val="185786"/>
              </a:solidFill>
            </a:endParaRPr>
          </a:p>
          <a:p>
            <a:r>
              <a:rPr lang="ko-KR" altLang="en-US" sz="2400" dirty="0">
                <a:solidFill>
                  <a:srgbClr val="FF0000"/>
                </a:solidFill>
              </a:rPr>
              <a:t>경찰 인력 부족 </a:t>
            </a:r>
            <a:r>
              <a:rPr lang="ko-KR" altLang="en-US" sz="2400" dirty="0"/>
              <a:t>문제 발생</a:t>
            </a:r>
            <a:endParaRPr lang="en-US" altLang="ko-KR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기존의 인력 기반 순찰 방식</a:t>
            </a:r>
            <a:r>
              <a:rPr lang="en-US" altLang="ko-KR" sz="1800" dirty="0"/>
              <a:t> → </a:t>
            </a:r>
            <a:r>
              <a:rPr lang="ko-KR" altLang="en-US" sz="1800" u="sng" dirty="0"/>
              <a:t>광범위한 지역 관리</a:t>
            </a:r>
            <a:r>
              <a:rPr lang="ko-KR" altLang="en-US" sz="1800" dirty="0"/>
              <a:t>가 </a:t>
            </a:r>
            <a:r>
              <a:rPr lang="ko-KR" altLang="en-US" sz="1800" dirty="0">
                <a:solidFill>
                  <a:srgbClr val="FF0000"/>
                </a:solidFill>
              </a:rPr>
              <a:t>어려움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경찰 인력 부족 → </a:t>
            </a:r>
            <a:r>
              <a:rPr lang="ko-KR" altLang="en-US" sz="1800" u="sng" dirty="0"/>
              <a:t>신속한 대응 및 예방</a:t>
            </a:r>
            <a:r>
              <a:rPr lang="ko-KR" altLang="en-US" sz="1800" dirty="0"/>
              <a:t> </a:t>
            </a:r>
            <a:r>
              <a:rPr lang="ko-KR" altLang="en-US" sz="1800" dirty="0">
                <a:solidFill>
                  <a:srgbClr val="FF0000"/>
                </a:solidFill>
              </a:rPr>
              <a:t>제한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86DDB8B1-FC4E-4E8E-9B72-117BD736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/>
          <a:lstStyle/>
          <a:p>
            <a:r>
              <a:rPr lang="ko-KR" altLang="en-US" dirty="0"/>
              <a:t>강력 범죄 증가와 경찰 대응력의 한계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D21ABF-CD9E-AEB6-B029-C1A573B538B5}"/>
              </a:ext>
            </a:extLst>
          </p:cNvPr>
          <p:cNvGrpSpPr/>
          <p:nvPr/>
        </p:nvGrpSpPr>
        <p:grpSpPr>
          <a:xfrm>
            <a:off x="849675" y="3789883"/>
            <a:ext cx="5453065" cy="2938883"/>
            <a:chOff x="564731" y="3626269"/>
            <a:chExt cx="5738009" cy="3092451"/>
          </a:xfrm>
        </p:grpSpPr>
        <p:pic>
          <p:nvPicPr>
            <p:cNvPr id="3075" name="_x473178696">
              <a:extLst>
                <a:ext uri="{FF2B5EF4-FFF2-40B4-BE49-F238E27FC236}">
                  <a16:creationId xmlns:a16="http://schemas.microsoft.com/office/drawing/2014/main" id="{5964DBCC-E2CA-75FD-0AC1-49204D1EA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31" y="3626269"/>
              <a:ext cx="3006806" cy="30876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  <a:softEdge rad="508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68B2B50-D951-4A33-2EB4-C6A3D80D5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008"/>
            <a:stretch/>
          </p:blipFill>
          <p:spPr>
            <a:xfrm>
              <a:off x="3586444" y="3631104"/>
              <a:ext cx="2716296" cy="30876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  <a:softEdge rad="50800"/>
            </a:effectLst>
          </p:spPr>
        </p:pic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F30458BA-16C1-BF29-C32D-54BC59115A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94" t="6329" r="2976" b="10092"/>
          <a:stretch>
            <a:fillRect/>
          </a:stretch>
        </p:blipFill>
        <p:spPr>
          <a:xfrm>
            <a:off x="7002250" y="3764954"/>
            <a:ext cx="5731977" cy="294892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lumMod val="85000"/>
                <a:lumOff val="15000"/>
                <a:alpha val="40000"/>
              </a:schemeClr>
            </a:outerShdw>
            <a:softEdge rad="508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51EC9C-3674-7FB6-F874-377F450CADE6}"/>
              </a:ext>
            </a:extLst>
          </p:cNvPr>
          <p:cNvSpPr txBox="1"/>
          <p:nvPr/>
        </p:nvSpPr>
        <p:spPr>
          <a:xfrm>
            <a:off x="2447671" y="6886745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무차별 흉기 난동 사건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365EF-F8AC-294D-0A21-1BB8481908BB}"/>
              </a:ext>
            </a:extLst>
          </p:cNvPr>
          <p:cNvSpPr txBox="1"/>
          <p:nvPr/>
        </p:nvSpPr>
        <p:spPr>
          <a:xfrm>
            <a:off x="8605714" y="6886745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경찰 현장 인력 부족 문제</a:t>
            </a:r>
          </a:p>
        </p:txBody>
      </p:sp>
    </p:spTree>
    <p:extLst>
      <p:ext uri="{BB962C8B-B14F-4D97-AF65-F5344CB8AC3E}">
        <p14:creationId xmlns:p14="http://schemas.microsoft.com/office/powerpoint/2010/main" val="164979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47F5-CA32-8757-BAD0-AA5DED004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9026D5-0E47-8E3C-F851-DC986F7D33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170" y="1116014"/>
            <a:ext cx="12737230" cy="626427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기존의 </a:t>
            </a:r>
            <a:r>
              <a:rPr lang="ko-KR" altLang="en-US" sz="2400" dirty="0">
                <a:solidFill>
                  <a:srgbClr val="FF0000"/>
                </a:solidFill>
              </a:rPr>
              <a:t>인력 중심 순찰 방식</a:t>
            </a:r>
            <a:r>
              <a:rPr lang="ko-KR" altLang="en-US" sz="2400" dirty="0"/>
              <a:t>의 </a:t>
            </a:r>
            <a:r>
              <a:rPr lang="ko-KR" altLang="en-US" sz="2400" dirty="0">
                <a:solidFill>
                  <a:srgbClr val="FF0000"/>
                </a:solidFill>
              </a:rPr>
              <a:t>한계를 보완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u="sng" dirty="0"/>
              <a:t>장시간 지속적인 순찰</a:t>
            </a:r>
            <a:r>
              <a:rPr lang="ko-KR" altLang="en-US" sz="1800" dirty="0"/>
              <a:t>과 </a:t>
            </a:r>
            <a:r>
              <a:rPr lang="ko-KR" altLang="en-US" sz="1800" u="sng" dirty="0"/>
              <a:t>신속한 현장 대응 능력</a:t>
            </a:r>
            <a:r>
              <a:rPr lang="ko-KR" altLang="en-US" sz="1800" dirty="0"/>
              <a:t>을 확보할 수 있음</a:t>
            </a:r>
            <a:endParaRPr lang="en-US" altLang="ko-KR" sz="1800" dirty="0"/>
          </a:p>
          <a:p>
            <a:pPr marL="480045" lvl="1" indent="0">
              <a:buNone/>
            </a:pP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400" dirty="0"/>
              <a:t>But,</a:t>
            </a:r>
            <a:r>
              <a:rPr lang="ko-KR" altLang="en-US" sz="2400" dirty="0"/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군중 밀집 </a:t>
            </a:r>
            <a:r>
              <a:rPr lang="ko-KR" altLang="en-US" sz="2400" dirty="0"/>
              <a:t>지역에서는 인력 이동과 </a:t>
            </a:r>
            <a:r>
              <a:rPr lang="ko-KR" altLang="en-US" sz="2400" dirty="0">
                <a:solidFill>
                  <a:srgbClr val="FF0000"/>
                </a:solidFill>
              </a:rPr>
              <a:t>효율적인 감시 </a:t>
            </a:r>
            <a:r>
              <a:rPr lang="ko-KR" altLang="en-US" sz="2400" dirty="0"/>
              <a:t>및 </a:t>
            </a:r>
            <a:r>
              <a:rPr lang="ko-KR" altLang="en-US" sz="2400" dirty="0">
                <a:solidFill>
                  <a:srgbClr val="FF0000"/>
                </a:solidFill>
              </a:rPr>
              <a:t>대응 제한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해결 방안</a:t>
            </a:r>
            <a:endParaRPr lang="en-US" altLang="ko-KR" sz="1800" dirty="0"/>
          </a:p>
          <a:p>
            <a:pPr marL="480045" lvl="1" indent="0">
              <a:lnSpc>
                <a:spcPct val="150000"/>
              </a:lnSpc>
              <a:buNone/>
            </a:pPr>
            <a:r>
              <a:rPr lang="ko-KR" altLang="en-US" sz="1800" dirty="0"/>
              <a:t>→ </a:t>
            </a:r>
            <a:r>
              <a:rPr lang="ko-KR" altLang="en-US" sz="1800" u="sng" dirty="0"/>
              <a:t>군중 밀집도를 실시간으로 분석</a:t>
            </a:r>
            <a:r>
              <a:rPr lang="ko-KR" altLang="en-US" sz="1800" dirty="0"/>
              <a:t>하여 </a:t>
            </a:r>
            <a:r>
              <a:rPr lang="ko-KR" altLang="en-US" sz="1800" u="sng" dirty="0"/>
              <a:t>이동 경로를 동적으로 조정</a:t>
            </a:r>
            <a:r>
              <a:rPr lang="ko-KR" altLang="en-US" sz="1800" dirty="0"/>
              <a:t>할 수 있는 </a:t>
            </a:r>
            <a:r>
              <a:rPr lang="ko-KR" altLang="en-US" sz="1800" dirty="0">
                <a:solidFill>
                  <a:srgbClr val="FF0000"/>
                </a:solidFill>
              </a:rPr>
              <a:t>군중 감응형 회피 알고리즘</a:t>
            </a:r>
            <a:r>
              <a:rPr lang="ko-KR" altLang="en-US" sz="1800" dirty="0"/>
              <a:t> 개발이 요구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1730D2-21E1-92F9-B524-C0DD77A31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962C6459-509C-C722-8150-772F20C6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/>
          <a:lstStyle/>
          <a:p>
            <a:r>
              <a:rPr lang="ko-KR" altLang="en-US" dirty="0"/>
              <a:t>지능형 </a:t>
            </a:r>
            <a:r>
              <a:rPr lang="en-US" altLang="ko-KR" dirty="0"/>
              <a:t>4</a:t>
            </a:r>
            <a:r>
              <a:rPr lang="ko-KR" altLang="en-US" dirty="0"/>
              <a:t>족 보행 순찰 로봇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480B8-858B-C7BD-B74D-4A523D80C84A}"/>
              </a:ext>
            </a:extLst>
          </p:cNvPr>
          <p:cNvSpPr txBox="1"/>
          <p:nvPr/>
        </p:nvSpPr>
        <p:spPr>
          <a:xfrm>
            <a:off x="8297937" y="6886745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군중 밀집 지역에서의 로봇 주행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E4CB8-0703-BBAD-020E-2BC8A659EA97}"/>
              </a:ext>
            </a:extLst>
          </p:cNvPr>
          <p:cNvSpPr txBox="1"/>
          <p:nvPr/>
        </p:nvSpPr>
        <p:spPr>
          <a:xfrm>
            <a:off x="926394" y="6886745"/>
            <a:ext cx="3490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긴 배터리 수명과 간편한 충전 방식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73B41-AEB1-EAB4-AD1F-A27CB04C9A1D}"/>
              </a:ext>
            </a:extLst>
          </p:cNvPr>
          <p:cNvGrpSpPr/>
          <p:nvPr/>
        </p:nvGrpSpPr>
        <p:grpSpPr>
          <a:xfrm>
            <a:off x="7776049" y="4076993"/>
            <a:ext cx="4184377" cy="2698923"/>
            <a:chOff x="1400397" y="3779837"/>
            <a:chExt cx="4467420" cy="2881486"/>
          </a:xfrm>
        </p:grpSpPr>
        <p:pic>
          <p:nvPicPr>
            <p:cNvPr id="4098" name="Picture 2" descr="로보티즈">
              <a:extLst>
                <a:ext uri="{FF2B5EF4-FFF2-40B4-BE49-F238E27FC236}">
                  <a16:creationId xmlns:a16="http://schemas.microsoft.com/office/drawing/2014/main" id="{2DAD520D-1C2D-07B7-D6DE-57EBD19A4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397" y="3779837"/>
              <a:ext cx="4467420" cy="28814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889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73344F5-0085-9C53-F825-85BB048D6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405" y="5015488"/>
              <a:ext cx="1364695" cy="1524871"/>
            </a:xfrm>
            <a:prstGeom prst="rect">
              <a:avLst/>
            </a:prstGeom>
            <a:noFill/>
            <a:effectLst>
              <a:glow rad="190500">
                <a:schemeClr val="accent5">
                  <a:satMod val="175000"/>
                  <a:alpha val="62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5953C94-5F55-2135-8FC6-1EA37F529D2D}"/>
              </a:ext>
            </a:extLst>
          </p:cNvPr>
          <p:cNvGrpSpPr/>
          <p:nvPr/>
        </p:nvGrpSpPr>
        <p:grpSpPr>
          <a:xfrm>
            <a:off x="2001235" y="3602894"/>
            <a:ext cx="4450950" cy="3777395"/>
            <a:chOff x="-1859906" y="2411815"/>
            <a:chExt cx="7000310" cy="5940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7963E42-2415-1E52-322A-BD3A849596E1}"/>
                </a:ext>
              </a:extLst>
            </p:cNvPr>
            <p:cNvSpPr/>
            <p:nvPr/>
          </p:nvSpPr>
          <p:spPr>
            <a:xfrm>
              <a:off x="1999801" y="5212178"/>
              <a:ext cx="3140603" cy="314060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ACD34238-FF4D-DC0E-5D09-7A801512A2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7" t="14060" r="6088" b="3325"/>
            <a:stretch/>
          </p:blipFill>
          <p:spPr bwMode="auto">
            <a:xfrm>
              <a:off x="2089431" y="5794365"/>
              <a:ext cx="2961342" cy="1443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BA14B0C-547D-6053-F3BD-77EB9E2BF529}"/>
                </a:ext>
              </a:extLst>
            </p:cNvPr>
            <p:cNvSpPr/>
            <p:nvPr/>
          </p:nvSpPr>
          <p:spPr>
            <a:xfrm>
              <a:off x="-1859906" y="2894903"/>
              <a:ext cx="4651354" cy="465135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B830E0A0-FF98-F21E-F9CB-A7F65E806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8539" y="3157462"/>
              <a:ext cx="3500679" cy="3563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C7C345E-DDC3-0718-2EFA-66F43597ED90}"/>
                </a:ext>
              </a:extLst>
            </p:cNvPr>
            <p:cNvSpPr/>
            <p:nvPr/>
          </p:nvSpPr>
          <p:spPr>
            <a:xfrm>
              <a:off x="2114267" y="2566270"/>
              <a:ext cx="2413728" cy="241372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C7340DF3-DF99-A342-4459-8270340F0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446" y="2411815"/>
              <a:ext cx="2413728" cy="2413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4AFAFE-A296-C081-7A4F-7A6783E98185}"/>
                </a:ext>
              </a:extLst>
            </p:cNvPr>
            <p:cNvSpPr txBox="1"/>
            <p:nvPr/>
          </p:nvSpPr>
          <p:spPr>
            <a:xfrm>
              <a:off x="-693445" y="6728340"/>
              <a:ext cx="2308898" cy="530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4</a:t>
              </a:r>
              <a:r>
                <a:rPr lang="ko-KR" altLang="en-US" sz="1600" b="1" dirty="0"/>
                <a:t>족 보행 로봇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551B55-6F53-8BC0-BBFB-A68E89A6F357}"/>
                </a:ext>
              </a:extLst>
            </p:cNvPr>
            <p:cNvSpPr txBox="1"/>
            <p:nvPr/>
          </p:nvSpPr>
          <p:spPr>
            <a:xfrm>
              <a:off x="2490602" y="4349475"/>
              <a:ext cx="1821599" cy="434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/>
                <a:t>탈부착</a:t>
              </a:r>
              <a:r>
                <a:rPr lang="ko-KR" altLang="en-US" sz="1200" b="1" dirty="0"/>
                <a:t> 배터리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3B700A-2519-7753-7D81-6687FB61C05D}"/>
                </a:ext>
              </a:extLst>
            </p:cNvPr>
            <p:cNvSpPr txBox="1"/>
            <p:nvPr/>
          </p:nvSpPr>
          <p:spPr>
            <a:xfrm>
              <a:off x="2618560" y="7549408"/>
              <a:ext cx="2173258" cy="482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무선 충전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38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CE89E-DF03-5A0E-CB34-32A0E3B54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A3AC36-2893-6BFC-0FF6-B008BDCFDC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170" y="1116014"/>
            <a:ext cx="12505874" cy="6264275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증가</a:t>
            </a:r>
            <a:r>
              <a:rPr lang="ko-KR" altLang="en-US" sz="2400" dirty="0"/>
              <a:t>하는 실종자 및 치매 환자 </a:t>
            </a:r>
            <a:r>
              <a:rPr lang="ko-KR" altLang="en-US" sz="2400" dirty="0">
                <a:solidFill>
                  <a:srgbClr val="FF0000"/>
                </a:solidFill>
              </a:rPr>
              <a:t>배회 사고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u="sng" dirty="0"/>
              <a:t>인력 중심 수색 </a:t>
            </a:r>
            <a:r>
              <a:rPr lang="ko-KR" altLang="en-US" sz="1800" dirty="0"/>
              <a:t>방식 </a:t>
            </a:r>
            <a:r>
              <a:rPr lang="en-US" altLang="ko-KR" sz="1800" dirty="0"/>
              <a:t>→ </a:t>
            </a:r>
            <a:r>
              <a:rPr lang="ko-KR" altLang="en-US" sz="1800" u="sng" dirty="0"/>
              <a:t>즉각적 대응</a:t>
            </a:r>
            <a:r>
              <a:rPr lang="ko-KR" altLang="en-US" sz="1800" dirty="0"/>
              <a:t>이 어려움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해결방안</a:t>
            </a:r>
            <a:endParaRPr lang="en-US" altLang="ko-KR" sz="1800" dirty="0"/>
          </a:p>
          <a:p>
            <a:pPr marL="480045" lvl="1" indent="0">
              <a:buNone/>
            </a:pPr>
            <a:r>
              <a:rPr lang="en-US" altLang="ko-KR" sz="1800" dirty="0"/>
              <a:t>→ </a:t>
            </a:r>
            <a:r>
              <a:rPr lang="ko-KR" altLang="en-US" sz="1800" u="sng" dirty="0"/>
              <a:t>안면 인식 </a:t>
            </a:r>
            <a:r>
              <a:rPr lang="ko-KR" altLang="en-US" sz="1800" dirty="0"/>
              <a:t>기술 활용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rgbClr val="FF0000"/>
                </a:solidFill>
              </a:rPr>
              <a:t>신속한 탐색 </a:t>
            </a:r>
            <a:r>
              <a:rPr lang="ko-KR" altLang="en-US" sz="1800" dirty="0"/>
              <a:t> </a:t>
            </a:r>
            <a:r>
              <a:rPr lang="en-US" altLang="ko-KR" sz="1800" dirty="0"/>
              <a:t>/  </a:t>
            </a:r>
            <a:r>
              <a:rPr lang="ko-KR" altLang="en-US" sz="1800" u="sng" dirty="0"/>
              <a:t>위치 정보 전달 시스템</a:t>
            </a:r>
            <a:r>
              <a:rPr lang="ko-KR" altLang="en-US" sz="1800" dirty="0"/>
              <a:t> 구축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rgbClr val="FF0000"/>
                </a:solidFill>
              </a:rPr>
              <a:t>즉각 대응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480045" lvl="1" indent="0">
              <a:buNone/>
            </a:pPr>
            <a:endParaRPr lang="en-US" altLang="ko-KR" sz="18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CCTV </a:t>
            </a:r>
            <a:r>
              <a:rPr lang="ko-KR" altLang="en-US" sz="2400" dirty="0"/>
              <a:t>및 인력 중심 수색 방식 </a:t>
            </a:r>
            <a:r>
              <a:rPr lang="en-US" altLang="ko-KR" sz="2400" dirty="0"/>
              <a:t>→ </a:t>
            </a:r>
            <a:r>
              <a:rPr lang="ko-KR" altLang="en-US" sz="2400" dirty="0"/>
              <a:t>흉기 소지자의 </a:t>
            </a:r>
            <a:r>
              <a:rPr lang="ko-KR" altLang="en-US" sz="2400" dirty="0">
                <a:solidFill>
                  <a:srgbClr val="FF0000"/>
                </a:solidFill>
              </a:rPr>
              <a:t>실시간 탐지</a:t>
            </a:r>
            <a:r>
              <a:rPr lang="ko-KR" altLang="en-US" sz="2400" dirty="0"/>
              <a:t>와 </a:t>
            </a:r>
            <a:r>
              <a:rPr lang="ko-KR" altLang="en-US" sz="2400" dirty="0">
                <a:solidFill>
                  <a:srgbClr val="FF0000"/>
                </a:solidFill>
              </a:rPr>
              <a:t>대응</a:t>
            </a:r>
            <a:r>
              <a:rPr lang="ko-KR" altLang="en-US" sz="2400" dirty="0"/>
              <a:t>이 </a:t>
            </a:r>
            <a:r>
              <a:rPr lang="ko-KR" altLang="en-US" sz="2400" dirty="0">
                <a:solidFill>
                  <a:srgbClr val="FF0000"/>
                </a:solidFill>
              </a:rPr>
              <a:t>어려움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u="sng" dirty="0"/>
              <a:t>AI  </a:t>
            </a:r>
            <a:r>
              <a:rPr lang="ko-KR" altLang="en-US" sz="1800" u="sng" dirty="0"/>
              <a:t>기반 실시간 흉기 탐지 시스템</a:t>
            </a:r>
            <a:r>
              <a:rPr lang="ko-KR" altLang="en-US" sz="1800" dirty="0"/>
              <a:t> 개발을 통해 해결</a:t>
            </a:r>
            <a:endParaRPr lang="en-US" altLang="ko-KR" sz="2000" dirty="0"/>
          </a:p>
          <a:p>
            <a:endParaRPr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909A63-9D2B-FE0C-E831-9E2177BC0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CAE03CBA-9EC2-8A88-F3F4-34CC71C2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/>
          <a:lstStyle/>
          <a:p>
            <a:r>
              <a:rPr lang="ko-KR" altLang="en-US" dirty="0"/>
              <a:t>실시간 위기대응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E5C28-A125-41E3-3A50-C65CEA7314B2}"/>
              </a:ext>
            </a:extLst>
          </p:cNvPr>
          <p:cNvSpPr txBox="1"/>
          <p:nvPr/>
        </p:nvSpPr>
        <p:spPr>
          <a:xfrm>
            <a:off x="9945137" y="6886745"/>
            <a:ext cx="1392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CCTV</a:t>
            </a:r>
            <a:r>
              <a:rPr lang="ko-KR" altLang="en-US" sz="1600" b="1" dirty="0"/>
              <a:t>의 한계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D9AFA4-911A-0AA6-9CBA-CEBF0E7A100B}"/>
              </a:ext>
            </a:extLst>
          </p:cNvPr>
          <p:cNvSpPr txBox="1"/>
          <p:nvPr/>
        </p:nvSpPr>
        <p:spPr>
          <a:xfrm>
            <a:off x="2960595" y="6869490"/>
            <a:ext cx="2935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증가하는 실종자 및 치매 환자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A0DF92-0846-2CD9-C4D9-268DC3968D38}"/>
              </a:ext>
            </a:extLst>
          </p:cNvPr>
          <p:cNvGrpSpPr/>
          <p:nvPr/>
        </p:nvGrpSpPr>
        <p:grpSpPr>
          <a:xfrm>
            <a:off x="629009" y="4122949"/>
            <a:ext cx="7598590" cy="2619544"/>
            <a:chOff x="308570" y="4175447"/>
            <a:chExt cx="7864744" cy="2711298"/>
          </a:xfrm>
        </p:grpSpPr>
        <p:pic>
          <p:nvPicPr>
            <p:cNvPr id="4110" name="_x473162280">
              <a:extLst>
                <a:ext uri="{FF2B5EF4-FFF2-40B4-BE49-F238E27FC236}">
                  <a16:creationId xmlns:a16="http://schemas.microsoft.com/office/drawing/2014/main" id="{CB32450A-637F-C632-1CE9-897BEFC5A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2" t="3438" r="3246" b="4265"/>
            <a:stretch/>
          </p:blipFill>
          <p:spPr bwMode="auto">
            <a:xfrm>
              <a:off x="308570" y="4175448"/>
              <a:ext cx="4683645" cy="27112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9" name="_x473163576">
              <a:extLst>
                <a:ext uri="{FF2B5EF4-FFF2-40B4-BE49-F238E27FC236}">
                  <a16:creationId xmlns:a16="http://schemas.microsoft.com/office/drawing/2014/main" id="{EA540DBF-78DD-BC72-D261-084956C59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1838" y="4175447"/>
              <a:ext cx="3031476" cy="27112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DE9B5E-DC61-4EBA-B9BB-BB199ADCE703}"/>
              </a:ext>
            </a:extLst>
          </p:cNvPr>
          <p:cNvGrpSpPr/>
          <p:nvPr/>
        </p:nvGrpSpPr>
        <p:grpSpPr>
          <a:xfrm>
            <a:off x="8408112" y="3992335"/>
            <a:ext cx="4466932" cy="2750158"/>
            <a:chOff x="6719887" y="3020037"/>
            <a:chExt cx="6830378" cy="420526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A357A5F-4771-8F43-7066-3C6F81289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91829"/>
            <a:stretch/>
          </p:blipFill>
          <p:spPr>
            <a:xfrm>
              <a:off x="6719887" y="3020037"/>
              <a:ext cx="6830378" cy="60481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29D595D-2D65-BFFB-1805-36A01E3B1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783" t="46548" r="3754" b="6904"/>
            <a:stretch/>
          </p:blipFill>
          <p:spPr>
            <a:xfrm>
              <a:off x="7113918" y="3779837"/>
              <a:ext cx="6042317" cy="3445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87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EDA86-2822-79C9-6CDD-9CEB6F22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D180B7-012E-E160-B6A0-AFC717793C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7852" y="1116014"/>
            <a:ext cx="13070605" cy="626427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기존 보안 시스템의 </a:t>
            </a:r>
            <a:r>
              <a:rPr lang="ko-KR" altLang="en-US" sz="2400" dirty="0">
                <a:solidFill>
                  <a:srgbClr val="FF0000"/>
                </a:solidFill>
              </a:rPr>
              <a:t>한계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800" dirty="0"/>
              <a:t>현장 상황을 </a:t>
            </a:r>
            <a:r>
              <a:rPr lang="ko-KR" altLang="en-US" sz="1800" u="sng" dirty="0"/>
              <a:t>직관적</a:t>
            </a:r>
            <a:r>
              <a:rPr lang="ko-KR" altLang="en-US" sz="1800" dirty="0"/>
              <a:t>이고 </a:t>
            </a:r>
            <a:r>
              <a:rPr lang="ko-KR" altLang="en-US" sz="1800" u="sng" dirty="0"/>
              <a:t>신속하게 파악</a:t>
            </a:r>
            <a:r>
              <a:rPr lang="ko-KR" altLang="en-US" sz="1800" dirty="0"/>
              <a:t>하는데 한계</a:t>
            </a:r>
            <a:endParaRPr lang="en-US" altLang="ko-KR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/>
              <a:t>[</a:t>
            </a:r>
            <a:r>
              <a:rPr lang="ko-KR" altLang="en-US" sz="1800" dirty="0"/>
              <a:t>방안</a:t>
            </a:r>
            <a:r>
              <a:rPr lang="en-US" altLang="ko-KR" sz="1800" dirty="0"/>
              <a:t>] </a:t>
            </a:r>
            <a:r>
              <a:rPr lang="ko-KR" altLang="en-US" sz="1800" u="sng" dirty="0"/>
              <a:t>디지털 트윈 기술 </a:t>
            </a:r>
            <a:r>
              <a:rPr lang="ko-KR" altLang="en-US" sz="1800" dirty="0"/>
              <a:t>활용</a:t>
            </a:r>
            <a:r>
              <a:rPr lang="en-US" altLang="ko-KR" sz="1800" dirty="0"/>
              <a:t> → </a:t>
            </a:r>
            <a:r>
              <a:rPr lang="ko-KR" altLang="en-US" sz="1800" dirty="0"/>
              <a:t>실시간 </a:t>
            </a:r>
            <a:r>
              <a:rPr lang="ko-KR" altLang="en-US" sz="1800" u="sng" dirty="0"/>
              <a:t>가상 환경 시각화</a:t>
            </a:r>
            <a:r>
              <a:rPr lang="ko-KR" altLang="en-US" sz="1800" dirty="0"/>
              <a:t> 및 </a:t>
            </a:r>
            <a:r>
              <a:rPr lang="ko-KR" altLang="en-US" sz="1800" u="sng" dirty="0"/>
              <a:t>원격 관리 체계</a:t>
            </a:r>
            <a:r>
              <a:rPr lang="ko-KR" altLang="en-US" sz="1800" dirty="0"/>
              <a:t> 구축 ⇒ </a:t>
            </a:r>
            <a:r>
              <a:rPr lang="ko-KR" altLang="en-US" sz="1800" dirty="0" err="1">
                <a:solidFill>
                  <a:srgbClr val="FF0000"/>
                </a:solidFill>
              </a:rPr>
              <a:t>몰입감</a:t>
            </a:r>
            <a:r>
              <a:rPr lang="ko-KR" altLang="en-US" sz="1800" dirty="0">
                <a:solidFill>
                  <a:srgbClr val="FF0000"/>
                </a:solidFill>
              </a:rPr>
              <a:t> 높은 상황 전달 및 해석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u="sng" dirty="0"/>
              <a:t>개별적 운영으로 인한 통합 관리 한계</a:t>
            </a:r>
            <a:r>
              <a:rPr lang="ko-KR" altLang="en-US" sz="2400" dirty="0"/>
              <a:t>를 </a:t>
            </a:r>
            <a:r>
              <a:rPr lang="ko-KR" altLang="en-US" sz="2400" dirty="0">
                <a:solidFill>
                  <a:srgbClr val="FF0000"/>
                </a:solidFill>
              </a:rPr>
              <a:t>극복</a:t>
            </a:r>
            <a:r>
              <a:rPr lang="ko-KR" altLang="en-US" sz="2400" dirty="0"/>
              <a:t>하기  위한 </a:t>
            </a:r>
            <a:r>
              <a:rPr lang="ko-KR" altLang="en-US" sz="2400" u="sng" dirty="0"/>
              <a:t>통합 보안 솔루션 구축</a:t>
            </a:r>
            <a:r>
              <a:rPr lang="ko-KR" altLang="en-US" sz="2400" dirty="0"/>
              <a:t> 필요</a:t>
            </a:r>
            <a:endParaRPr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7982C0-F343-8F7A-7A03-9DB71CC7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EA164D68-7F70-0940-E6B3-7D8C64C6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통합형 가상환경 기반 실시간 보안 관제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51965-9A8F-6273-23A8-BE5D054AE959}"/>
              </a:ext>
            </a:extLst>
          </p:cNvPr>
          <p:cNvSpPr txBox="1"/>
          <p:nvPr/>
        </p:nvSpPr>
        <p:spPr>
          <a:xfrm>
            <a:off x="7805096" y="6886745"/>
            <a:ext cx="3828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디지털 트윈을 적용한 범죄 예방 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1CD76-135D-278D-9073-7A71260FBE53}"/>
              </a:ext>
            </a:extLst>
          </p:cNvPr>
          <p:cNvSpPr txBox="1"/>
          <p:nvPr/>
        </p:nvSpPr>
        <p:spPr>
          <a:xfrm>
            <a:off x="2466615" y="6869490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기존 보안 시스템의 한계</a:t>
            </a:r>
          </a:p>
        </p:txBody>
      </p:sp>
      <p:pic>
        <p:nvPicPr>
          <p:cNvPr id="5121" name="_x473168328">
            <a:extLst>
              <a:ext uri="{FF2B5EF4-FFF2-40B4-BE49-F238E27FC236}">
                <a16:creationId xmlns:a16="http://schemas.microsoft.com/office/drawing/2014/main" id="{21997DD0-A4F9-F470-771B-F0E7930B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86" y="3604699"/>
            <a:ext cx="5437313" cy="32820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lumMod val="85000"/>
                <a:lumOff val="15000"/>
                <a:alpha val="40000"/>
              </a:schemeClr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시민 지키는 눈' CCTV 늘었지만 관제 인력은 제자리 &lt; 사회 &lt; 뉴스 &lt; 기사본문 - 남도일보">
            <a:extLst>
              <a:ext uri="{FF2B5EF4-FFF2-40B4-BE49-F238E27FC236}">
                <a16:creationId xmlns:a16="http://schemas.microsoft.com/office/drawing/2014/main" id="{9BFE841D-A141-FF09-2ECA-662C6769E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6" r="-798"/>
          <a:stretch/>
        </p:blipFill>
        <p:spPr bwMode="auto">
          <a:xfrm>
            <a:off x="946957" y="3599543"/>
            <a:ext cx="5492232" cy="32183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lumMod val="85000"/>
                <a:lumOff val="15000"/>
                <a:alpha val="40000"/>
              </a:schemeClr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196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DE589-1BCE-46F2-DBE2-48A5825E2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CBB0690-799A-AA88-25DB-C40B5576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223224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연구목표 및 내용</a:t>
            </a:r>
          </a:p>
        </p:txBody>
      </p:sp>
    </p:spTree>
    <p:extLst>
      <p:ext uri="{BB962C8B-B14F-4D97-AF65-F5344CB8AC3E}">
        <p14:creationId xmlns:p14="http://schemas.microsoft.com/office/powerpoint/2010/main" val="293922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A722-BC8E-552D-523F-F8FC408D5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7ECE6-E35E-0A41-5451-D3DB3CB14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697F17-038C-40F9-AA0A-59A28F51199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id="{AE6BD1F3-6A22-E359-2835-38A503E5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3" y="107429"/>
            <a:ext cx="10604418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연구의 목표</a:t>
            </a:r>
          </a:p>
        </p:txBody>
      </p:sp>
      <p:grpSp>
        <p:nvGrpSpPr>
          <p:cNvPr id="5247" name="그룹 5246">
            <a:extLst>
              <a:ext uri="{FF2B5EF4-FFF2-40B4-BE49-F238E27FC236}">
                <a16:creationId xmlns:a16="http://schemas.microsoft.com/office/drawing/2014/main" id="{9A56F938-D155-1CD2-34EF-D53C5AD0EA40}"/>
              </a:ext>
            </a:extLst>
          </p:cNvPr>
          <p:cNvGrpSpPr/>
          <p:nvPr/>
        </p:nvGrpSpPr>
        <p:grpSpPr>
          <a:xfrm>
            <a:off x="122117" y="1762200"/>
            <a:ext cx="13195540" cy="4470132"/>
            <a:chOff x="166331" y="1266900"/>
            <a:chExt cx="8947188" cy="3030957"/>
          </a:xfrm>
        </p:grpSpPr>
        <p:grpSp>
          <p:nvGrpSpPr>
            <p:cNvPr id="5139" name="Google Shape;1805;p42">
              <a:extLst>
                <a:ext uri="{FF2B5EF4-FFF2-40B4-BE49-F238E27FC236}">
                  <a16:creationId xmlns:a16="http://schemas.microsoft.com/office/drawing/2014/main" id="{72D843E0-1628-8527-09B9-6CBB2A07984B}"/>
                </a:ext>
              </a:extLst>
            </p:cNvPr>
            <p:cNvGrpSpPr/>
            <p:nvPr/>
          </p:nvGrpSpPr>
          <p:grpSpPr>
            <a:xfrm>
              <a:off x="3277175" y="1266900"/>
              <a:ext cx="5567318" cy="917400"/>
              <a:chOff x="3277175" y="1266900"/>
              <a:chExt cx="5567318" cy="917400"/>
            </a:xfrm>
          </p:grpSpPr>
          <p:cxnSp>
            <p:nvCxnSpPr>
              <p:cNvPr id="5140" name="Google Shape;1806;p42">
                <a:extLst>
                  <a:ext uri="{FF2B5EF4-FFF2-40B4-BE49-F238E27FC236}">
                    <a16:creationId xmlns:a16="http://schemas.microsoft.com/office/drawing/2014/main" id="{17A96C16-DD1A-61F1-54FD-592A1678E981}"/>
                  </a:ext>
                </a:extLst>
              </p:cNvPr>
              <p:cNvCxnSpPr>
                <a:stCxn id="5143" idx="1"/>
              </p:cNvCxnSpPr>
              <p:nvPr/>
            </p:nvCxnSpPr>
            <p:spPr>
              <a:xfrm rot="10800000">
                <a:off x="5392026" y="1504525"/>
                <a:ext cx="913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41" name="Google Shape;1808;p42">
                <a:extLst>
                  <a:ext uri="{FF2B5EF4-FFF2-40B4-BE49-F238E27FC236}">
                    <a16:creationId xmlns:a16="http://schemas.microsoft.com/office/drawing/2014/main" id="{B30C6D00-DAC1-7CDC-55B6-AFE540E7BB7A}"/>
                  </a:ext>
                </a:extLst>
              </p:cNvPr>
              <p:cNvSpPr/>
              <p:nvPr/>
            </p:nvSpPr>
            <p:spPr>
              <a:xfrm>
                <a:off x="3277175" y="1266900"/>
                <a:ext cx="2684900" cy="917400"/>
              </a:xfrm>
              <a:custGeom>
                <a:avLst/>
                <a:gdLst/>
                <a:ahLst/>
                <a:cxnLst/>
                <a:rect l="l" t="t" r="r" b="b"/>
                <a:pathLst>
                  <a:path w="107396" h="36696" extrusionOk="0">
                    <a:moveTo>
                      <a:pt x="25837" y="1"/>
                    </a:moveTo>
                    <a:cubicBezTo>
                      <a:pt x="20718" y="1"/>
                      <a:pt x="15991" y="2691"/>
                      <a:pt x="13443" y="7120"/>
                    </a:cubicBezTo>
                    <a:lnTo>
                      <a:pt x="1" y="30361"/>
                    </a:lnTo>
                    <a:lnTo>
                      <a:pt x="92822" y="30361"/>
                    </a:lnTo>
                    <a:cubicBezTo>
                      <a:pt x="98739" y="30361"/>
                      <a:pt x="102704" y="32493"/>
                      <a:pt x="105085" y="34410"/>
                    </a:cubicBezTo>
                    <a:cubicBezTo>
                      <a:pt x="105419" y="34660"/>
                      <a:pt x="105704" y="34933"/>
                      <a:pt x="105978" y="35183"/>
                    </a:cubicBezTo>
                    <a:cubicBezTo>
                      <a:pt x="106157" y="35350"/>
                      <a:pt x="106324" y="35517"/>
                      <a:pt x="106466" y="35672"/>
                    </a:cubicBezTo>
                    <a:cubicBezTo>
                      <a:pt x="106859" y="36053"/>
                      <a:pt x="107157" y="36410"/>
                      <a:pt x="107395" y="36696"/>
                    </a:cubicBezTo>
                    <a:lnTo>
                      <a:pt x="90334" y="7156"/>
                    </a:lnTo>
                    <a:cubicBezTo>
                      <a:pt x="87774" y="2727"/>
                      <a:pt x="83047" y="1"/>
                      <a:pt x="77939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1809;p42">
                <a:extLst>
                  <a:ext uri="{FF2B5EF4-FFF2-40B4-BE49-F238E27FC236}">
                    <a16:creationId xmlns:a16="http://schemas.microsoft.com/office/drawing/2014/main" id="{6F175B88-B038-ECA1-E0B6-861FC9A95429}"/>
                  </a:ext>
                </a:extLst>
              </p:cNvPr>
              <p:cNvSpPr txBox="1"/>
              <p:nvPr/>
            </p:nvSpPr>
            <p:spPr>
              <a:xfrm>
                <a:off x="6429123" y="1745793"/>
                <a:ext cx="241537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4</a:t>
                </a: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족 보행 로봇을 활용한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순찰 보조</a:t>
                </a:r>
                <a:endParaRPr lang="en-US" altLang="ko-KR" sz="1600" b="1" dirty="0">
                  <a:solidFill>
                    <a:srgbClr val="FF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Roboto"/>
                  <a:sym typeface="Roboto"/>
                </a:endParaRP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탐사 구역 내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자율 순찰</a:t>
                </a:r>
                <a:endParaRPr sz="1600" b="1" dirty="0">
                  <a:solidFill>
                    <a:srgbClr val="FF000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Roboto"/>
                  <a:sym typeface="Roboto"/>
                </a:endParaRPr>
              </a:p>
            </p:txBody>
          </p:sp>
          <p:sp>
            <p:nvSpPr>
              <p:cNvPr id="5143" name="Google Shape;1807;p42">
                <a:extLst>
                  <a:ext uri="{FF2B5EF4-FFF2-40B4-BE49-F238E27FC236}">
                    <a16:creationId xmlns:a16="http://schemas.microsoft.com/office/drawing/2014/main" id="{B1868171-7629-E830-3D2F-B3FE78D362EF}"/>
                  </a:ext>
                </a:extLst>
              </p:cNvPr>
              <p:cNvSpPr txBox="1"/>
              <p:nvPr/>
            </p:nvSpPr>
            <p:spPr>
              <a:xfrm>
                <a:off x="6305826" y="1321675"/>
                <a:ext cx="1746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400" b="1" dirty="0">
                    <a:solidFill>
                      <a:srgbClr val="434343"/>
                    </a:solidFill>
                    <a:latin typeface="+mn-ea"/>
                    <a:cs typeface="Fira Sans Extra Condensed Medium"/>
                    <a:sym typeface="Fira Sans Extra Condensed Medium"/>
                  </a:rPr>
                  <a:t>순찰 시스템</a:t>
                </a:r>
                <a:endParaRPr sz="2400" b="1" dirty="0">
                  <a:solidFill>
                    <a:srgbClr val="434343"/>
                  </a:solidFill>
                  <a:latin typeface="+mn-ea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144" name="Google Shape;1810;p42">
                <a:extLst>
                  <a:ext uri="{FF2B5EF4-FFF2-40B4-BE49-F238E27FC236}">
                    <a16:creationId xmlns:a16="http://schemas.microsoft.com/office/drawing/2014/main" id="{CA1C1316-BB97-A384-7A45-20730B8F0CC9}"/>
                  </a:ext>
                </a:extLst>
              </p:cNvPr>
              <p:cNvSpPr txBox="1"/>
              <p:nvPr/>
            </p:nvSpPr>
            <p:spPr>
              <a:xfrm>
                <a:off x="4833325" y="1400450"/>
                <a:ext cx="680400" cy="47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 dirty="0">
                    <a:solidFill>
                      <a:srgbClr val="FFFFFF"/>
                    </a:solidFill>
                    <a:latin typeface="Eras Demi ITC" panose="020B0805030504020804" pitchFamily="34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01</a:t>
                </a:r>
                <a:endParaRPr sz="2500" dirty="0">
                  <a:solidFill>
                    <a:srgbClr val="FFFFFF"/>
                  </a:solidFill>
                  <a:latin typeface="Eras Demi ITC" panose="020B0805030504020804" pitchFamily="34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5145" name="Google Shape;1811;p42">
              <a:extLst>
                <a:ext uri="{FF2B5EF4-FFF2-40B4-BE49-F238E27FC236}">
                  <a16:creationId xmlns:a16="http://schemas.microsoft.com/office/drawing/2014/main" id="{4F83F049-2720-294E-43FA-77BD52FCC2EB}"/>
                </a:ext>
              </a:extLst>
            </p:cNvPr>
            <p:cNvGrpSpPr/>
            <p:nvPr/>
          </p:nvGrpSpPr>
          <p:grpSpPr>
            <a:xfrm>
              <a:off x="836292" y="1266900"/>
              <a:ext cx="3937533" cy="2246425"/>
              <a:chOff x="836292" y="1266900"/>
              <a:chExt cx="3937533" cy="2246425"/>
            </a:xfrm>
          </p:grpSpPr>
          <p:cxnSp>
            <p:nvCxnSpPr>
              <p:cNvPr id="5146" name="Google Shape;1812;p42">
                <a:extLst>
                  <a:ext uri="{FF2B5EF4-FFF2-40B4-BE49-F238E27FC236}">
                    <a16:creationId xmlns:a16="http://schemas.microsoft.com/office/drawing/2014/main" id="{60E7AC8C-3C79-AC68-F86F-00941ECFB6C3}"/>
                  </a:ext>
                </a:extLst>
              </p:cNvPr>
              <p:cNvCxnSpPr>
                <a:cxnSpLocks/>
                <a:stCxn id="5149" idx="3"/>
              </p:cNvCxnSpPr>
              <p:nvPr/>
            </p:nvCxnSpPr>
            <p:spPr>
              <a:xfrm>
                <a:off x="2836375" y="1504525"/>
                <a:ext cx="94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47" name="Google Shape;1814;p42">
                <a:extLst>
                  <a:ext uri="{FF2B5EF4-FFF2-40B4-BE49-F238E27FC236}">
                    <a16:creationId xmlns:a16="http://schemas.microsoft.com/office/drawing/2014/main" id="{16325726-A7CC-42E6-ED45-BAC645D7039D}"/>
                  </a:ext>
                </a:extLst>
              </p:cNvPr>
              <p:cNvSpPr/>
              <p:nvPr/>
            </p:nvSpPr>
            <p:spPr>
              <a:xfrm>
                <a:off x="2895875" y="1266900"/>
                <a:ext cx="1877950" cy="2246425"/>
              </a:xfrm>
              <a:custGeom>
                <a:avLst/>
                <a:gdLst/>
                <a:ahLst/>
                <a:cxnLst/>
                <a:rect l="l" t="t" r="r" b="b"/>
                <a:pathLst>
                  <a:path w="75118" h="89857" extrusionOk="0">
                    <a:moveTo>
                      <a:pt x="41006" y="1"/>
                    </a:moveTo>
                    <a:cubicBezTo>
                      <a:pt x="35886" y="1"/>
                      <a:pt x="31160" y="2727"/>
                      <a:pt x="28600" y="7156"/>
                    </a:cubicBezTo>
                    <a:lnTo>
                      <a:pt x="2549" y="52281"/>
                    </a:lnTo>
                    <a:cubicBezTo>
                      <a:pt x="1" y="56710"/>
                      <a:pt x="1" y="62163"/>
                      <a:pt x="2549" y="66592"/>
                    </a:cubicBezTo>
                    <a:lnTo>
                      <a:pt x="15658" y="89273"/>
                    </a:lnTo>
                    <a:lnTo>
                      <a:pt x="15991" y="89857"/>
                    </a:lnTo>
                    <a:cubicBezTo>
                      <a:pt x="29362" y="66699"/>
                      <a:pt x="51043" y="29147"/>
                      <a:pt x="62402" y="9478"/>
                    </a:cubicBezTo>
                    <a:cubicBezTo>
                      <a:pt x="63140" y="8192"/>
                      <a:pt x="63937" y="7085"/>
                      <a:pt x="64747" y="6120"/>
                    </a:cubicBezTo>
                    <a:cubicBezTo>
                      <a:pt x="64902" y="5954"/>
                      <a:pt x="65045" y="5787"/>
                      <a:pt x="65200" y="5620"/>
                    </a:cubicBezTo>
                    <a:cubicBezTo>
                      <a:pt x="65271" y="5537"/>
                      <a:pt x="65354" y="5454"/>
                      <a:pt x="65426" y="5370"/>
                    </a:cubicBezTo>
                    <a:cubicBezTo>
                      <a:pt x="65581" y="5215"/>
                      <a:pt x="65723" y="5061"/>
                      <a:pt x="65878" y="4906"/>
                    </a:cubicBezTo>
                    <a:cubicBezTo>
                      <a:pt x="65950" y="4834"/>
                      <a:pt x="66033" y="4751"/>
                      <a:pt x="66104" y="4680"/>
                    </a:cubicBezTo>
                    <a:cubicBezTo>
                      <a:pt x="69605" y="1310"/>
                      <a:pt x="73260" y="310"/>
                      <a:pt x="75010" y="12"/>
                    </a:cubicBezTo>
                    <a:cubicBezTo>
                      <a:pt x="75046" y="12"/>
                      <a:pt x="75082" y="1"/>
                      <a:pt x="75117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1815;p42">
                <a:extLst>
                  <a:ext uri="{FF2B5EF4-FFF2-40B4-BE49-F238E27FC236}">
                    <a16:creationId xmlns:a16="http://schemas.microsoft.com/office/drawing/2014/main" id="{C3085A41-4F1C-CF65-86F2-7F3FFA53E427}"/>
                  </a:ext>
                </a:extLst>
              </p:cNvPr>
              <p:cNvSpPr txBox="1"/>
              <p:nvPr/>
            </p:nvSpPr>
            <p:spPr>
              <a:xfrm>
                <a:off x="836292" y="1548600"/>
                <a:ext cx="1750767" cy="692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다양한 보안 기능을 하나의 </a:t>
                </a:r>
                <a:endParaRPr lang="en-US" altLang="ko-KR" sz="1600" dirty="0">
                  <a:solidFill>
                    <a:srgbClr val="434343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Roboto"/>
                  <a:sym typeface="Roboto"/>
                </a:endParaRPr>
              </a:p>
              <a:p>
                <a:pPr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플랫폼에서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통합 관리</a:t>
                </a:r>
              </a:p>
            </p:txBody>
          </p:sp>
          <p:sp>
            <p:nvSpPr>
              <p:cNvPr id="5149" name="Google Shape;1813;p42">
                <a:extLst>
                  <a:ext uri="{FF2B5EF4-FFF2-40B4-BE49-F238E27FC236}">
                    <a16:creationId xmlns:a16="http://schemas.microsoft.com/office/drawing/2014/main" id="{0399AEEF-38D4-6ADC-03E0-F5E896E2DFDB}"/>
                  </a:ext>
                </a:extLst>
              </p:cNvPr>
              <p:cNvSpPr txBox="1"/>
              <p:nvPr/>
            </p:nvSpPr>
            <p:spPr>
              <a:xfrm>
                <a:off x="958425" y="1321675"/>
                <a:ext cx="187795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ko-KR" altLang="en-US" sz="2400" b="1">
                    <a:solidFill>
                      <a:srgbClr val="434343"/>
                    </a:solidFill>
                    <a:latin typeface="+mn-ea"/>
                    <a:cs typeface="Fira Sans Extra Condensed Medium"/>
                    <a:sym typeface="Fira Sans Extra Condensed Medium"/>
                  </a:rPr>
                  <a:t>통합 보안 솔루션</a:t>
                </a:r>
                <a:endParaRPr lang="ko-KR" altLang="en-US" sz="2400" b="1" dirty="0">
                  <a:solidFill>
                    <a:srgbClr val="434343"/>
                  </a:solidFill>
                  <a:latin typeface="+mn-ea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150" name="Google Shape;1816;p42">
                <a:extLst>
                  <a:ext uri="{FF2B5EF4-FFF2-40B4-BE49-F238E27FC236}">
                    <a16:creationId xmlns:a16="http://schemas.microsoft.com/office/drawing/2014/main" id="{0E0208C2-4387-5555-1D49-6296F4E40D4E}"/>
                  </a:ext>
                </a:extLst>
              </p:cNvPr>
              <p:cNvSpPr txBox="1"/>
              <p:nvPr/>
            </p:nvSpPr>
            <p:spPr>
              <a:xfrm>
                <a:off x="3595425" y="1429475"/>
                <a:ext cx="680400" cy="47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lvl="0" indent="0" algn="ctr">
                  <a:spcBef>
                    <a:spcPts val="0"/>
                  </a:spcBef>
                  <a:spcAft>
                    <a:spcPts val="0"/>
                  </a:spcAft>
                  <a:buNone/>
                  <a:defRPr sz="2500">
                    <a:solidFill>
                      <a:srgbClr val="FFFFFF"/>
                    </a:solidFill>
                    <a:latin typeface="Eras Demi ITC" panose="020B0805030504020804" pitchFamily="34" charset="0"/>
                    <a:ea typeface="Fira Sans Extra Condensed Medium"/>
                    <a:cs typeface="Fira Sans Extra Condensed Medium"/>
                  </a:defRPr>
                </a:lvl1pPr>
              </a:lstStyle>
              <a:p>
                <a:r>
                  <a:rPr lang="en" dirty="0">
                    <a:sym typeface="Fira Sans Extra Condensed Medium"/>
                  </a:rPr>
                  <a:t>06</a:t>
                </a:r>
                <a:endParaRPr dirty="0">
                  <a:sym typeface="Fira Sans Extra Condensed Medium"/>
                </a:endParaRPr>
              </a:p>
            </p:txBody>
          </p:sp>
        </p:grpSp>
        <p:grpSp>
          <p:nvGrpSpPr>
            <p:cNvPr id="5151" name="Google Shape;1817;p42">
              <a:extLst>
                <a:ext uri="{FF2B5EF4-FFF2-40B4-BE49-F238E27FC236}">
                  <a16:creationId xmlns:a16="http://schemas.microsoft.com/office/drawing/2014/main" id="{BE05131B-1E3B-63AB-B05F-FB36D3CE8C10}"/>
                </a:ext>
              </a:extLst>
            </p:cNvPr>
            <p:cNvGrpSpPr/>
            <p:nvPr/>
          </p:nvGrpSpPr>
          <p:grpSpPr>
            <a:xfrm>
              <a:off x="166331" y="1838700"/>
              <a:ext cx="4424144" cy="2403000"/>
              <a:chOff x="166331" y="1838700"/>
              <a:chExt cx="4424144" cy="2403000"/>
            </a:xfrm>
          </p:grpSpPr>
          <p:cxnSp>
            <p:nvCxnSpPr>
              <p:cNvPr id="5152" name="Google Shape;1818;p42">
                <a:extLst>
                  <a:ext uri="{FF2B5EF4-FFF2-40B4-BE49-F238E27FC236}">
                    <a16:creationId xmlns:a16="http://schemas.microsoft.com/office/drawing/2014/main" id="{4610B4D5-150A-19FD-5CD0-EAD11A821725}"/>
                  </a:ext>
                </a:extLst>
              </p:cNvPr>
              <p:cNvCxnSpPr>
                <a:stCxn id="5155" idx="3"/>
              </p:cNvCxnSpPr>
              <p:nvPr/>
            </p:nvCxnSpPr>
            <p:spPr>
              <a:xfrm>
                <a:off x="2452875" y="2618981"/>
                <a:ext cx="64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53" name="Google Shape;1820;p42">
                <a:extLst>
                  <a:ext uri="{FF2B5EF4-FFF2-40B4-BE49-F238E27FC236}">
                    <a16:creationId xmlns:a16="http://schemas.microsoft.com/office/drawing/2014/main" id="{0E27BE4C-13C3-BC2B-CCC3-392A0430B1C2}"/>
                  </a:ext>
                </a:extLst>
              </p:cNvPr>
              <p:cNvSpPr/>
              <p:nvPr/>
            </p:nvSpPr>
            <p:spPr>
              <a:xfrm>
                <a:off x="2893200" y="1838700"/>
                <a:ext cx="1697275" cy="2403000"/>
              </a:xfrm>
              <a:custGeom>
                <a:avLst/>
                <a:gdLst/>
                <a:ahLst/>
                <a:cxnLst/>
                <a:rect l="l" t="t" r="r" b="b"/>
                <a:pathLst>
                  <a:path w="67891" h="96120" extrusionOk="0">
                    <a:moveTo>
                      <a:pt x="19622" y="0"/>
                    </a:moveTo>
                    <a:lnTo>
                      <a:pt x="18432" y="2060"/>
                    </a:lnTo>
                    <a:lnTo>
                      <a:pt x="2561" y="29540"/>
                    </a:lnTo>
                    <a:cubicBezTo>
                      <a:pt x="1" y="33969"/>
                      <a:pt x="1" y="39434"/>
                      <a:pt x="2561" y="43863"/>
                    </a:cubicBezTo>
                    <a:lnTo>
                      <a:pt x="28611" y="88928"/>
                    </a:lnTo>
                    <a:cubicBezTo>
                      <a:pt x="31171" y="93357"/>
                      <a:pt x="35898" y="96036"/>
                      <a:pt x="41006" y="96036"/>
                    </a:cubicBezTo>
                    <a:lnTo>
                      <a:pt x="67842" y="96036"/>
                    </a:lnTo>
                    <a:cubicBezTo>
                      <a:pt x="60560" y="83389"/>
                      <a:pt x="50761" y="66462"/>
                      <a:pt x="41542" y="50507"/>
                    </a:cubicBezTo>
                    <a:cubicBezTo>
                      <a:pt x="41280" y="50042"/>
                      <a:pt x="41018" y="49590"/>
                      <a:pt x="40756" y="49137"/>
                    </a:cubicBezTo>
                    <a:cubicBezTo>
                      <a:pt x="39958" y="47768"/>
                      <a:pt x="39172" y="46411"/>
                      <a:pt x="38398" y="45065"/>
                    </a:cubicBezTo>
                    <a:cubicBezTo>
                      <a:pt x="36065" y="41029"/>
                      <a:pt x="33791" y="37088"/>
                      <a:pt x="31636" y="33350"/>
                    </a:cubicBezTo>
                    <a:cubicBezTo>
                      <a:pt x="31159" y="32516"/>
                      <a:pt x="30683" y="31695"/>
                      <a:pt x="30219" y="30885"/>
                    </a:cubicBezTo>
                    <a:cubicBezTo>
                      <a:pt x="26933" y="25206"/>
                      <a:pt x="23956" y="20050"/>
                      <a:pt x="21468" y="15752"/>
                    </a:cubicBezTo>
                    <a:cubicBezTo>
                      <a:pt x="17979" y="9704"/>
                      <a:pt x="18384" y="4525"/>
                      <a:pt x="19110" y="1632"/>
                    </a:cubicBezTo>
                    <a:cubicBezTo>
                      <a:pt x="19134" y="1512"/>
                      <a:pt x="19170" y="1405"/>
                      <a:pt x="19194" y="1298"/>
                    </a:cubicBezTo>
                    <a:cubicBezTo>
                      <a:pt x="19265" y="1036"/>
                      <a:pt x="19336" y="798"/>
                      <a:pt x="19408" y="584"/>
                    </a:cubicBezTo>
                    <a:cubicBezTo>
                      <a:pt x="19479" y="369"/>
                      <a:pt x="19551" y="167"/>
                      <a:pt x="19622" y="0"/>
                    </a:cubicBezTo>
                    <a:close/>
                    <a:moveTo>
                      <a:pt x="67842" y="96036"/>
                    </a:moveTo>
                    <a:cubicBezTo>
                      <a:pt x="67858" y="96064"/>
                      <a:pt x="67874" y="96092"/>
                      <a:pt x="67890" y="96119"/>
                    </a:cubicBezTo>
                    <a:lnTo>
                      <a:pt x="67890" y="96036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1821;p42">
                <a:extLst>
                  <a:ext uri="{FF2B5EF4-FFF2-40B4-BE49-F238E27FC236}">
                    <a16:creationId xmlns:a16="http://schemas.microsoft.com/office/drawing/2014/main" id="{8B6C7C4F-0A66-5CFB-16D8-E7DD65703E96}"/>
                  </a:ext>
                </a:extLst>
              </p:cNvPr>
              <p:cNvSpPr txBox="1"/>
              <p:nvPr/>
            </p:nvSpPr>
            <p:spPr>
              <a:xfrm>
                <a:off x="166331" y="2816926"/>
                <a:ext cx="2041371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600" b="1" dirty="0">
                    <a:solidFill>
                      <a:srgbClr val="FF0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실시간 상황 모니터링 </a:t>
                </a:r>
                <a:br>
                  <a:rPr lang="en-US" altLang="ko-KR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</a:b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및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직관적인 시각화 </a:t>
                </a: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시스템 구축</a:t>
                </a:r>
              </a:p>
            </p:txBody>
          </p:sp>
          <p:sp>
            <p:nvSpPr>
              <p:cNvPr id="5155" name="Google Shape;1819;p42">
                <a:extLst>
                  <a:ext uri="{FF2B5EF4-FFF2-40B4-BE49-F238E27FC236}">
                    <a16:creationId xmlns:a16="http://schemas.microsoft.com/office/drawing/2014/main" id="{F45BEDFE-B0AD-099B-E0D2-2DC24C83EDFC}"/>
                  </a:ext>
                </a:extLst>
              </p:cNvPr>
              <p:cNvSpPr txBox="1"/>
              <p:nvPr/>
            </p:nvSpPr>
            <p:spPr>
              <a:xfrm>
                <a:off x="705975" y="2436131"/>
                <a:ext cx="1746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r"/>
                <a:r>
                  <a:rPr lang="ko-KR" altLang="en-US" sz="2400" b="1" dirty="0">
                    <a:solidFill>
                      <a:srgbClr val="434343"/>
                    </a:solidFill>
                    <a:latin typeface="+mn-ea"/>
                    <a:sym typeface="Fira Sans Extra Condensed Medium"/>
                  </a:rPr>
                  <a:t>디지털 트윈</a:t>
                </a:r>
                <a:endParaRPr lang="en-US" sz="2400" b="1" dirty="0">
                  <a:solidFill>
                    <a:srgbClr val="434343"/>
                  </a:solidFill>
                  <a:latin typeface="+mn-ea"/>
                  <a:sym typeface="Fira Sans Extra Condensed Medium"/>
                </a:endParaRPr>
              </a:p>
            </p:txBody>
          </p:sp>
          <p:sp>
            <p:nvSpPr>
              <p:cNvPr id="5156" name="Google Shape;1822;p42">
                <a:extLst>
                  <a:ext uri="{FF2B5EF4-FFF2-40B4-BE49-F238E27FC236}">
                    <a16:creationId xmlns:a16="http://schemas.microsoft.com/office/drawing/2014/main" id="{E1A6E88A-4231-0C1F-35CE-0CC96CE1FDEB}"/>
                  </a:ext>
                </a:extLst>
              </p:cNvPr>
              <p:cNvSpPr txBox="1"/>
              <p:nvPr/>
            </p:nvSpPr>
            <p:spPr>
              <a:xfrm>
                <a:off x="3180750" y="2845800"/>
                <a:ext cx="680400" cy="47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lvl="0" indent="0" algn="ctr">
                  <a:spcBef>
                    <a:spcPts val="0"/>
                  </a:spcBef>
                  <a:spcAft>
                    <a:spcPts val="0"/>
                  </a:spcAft>
                  <a:buNone/>
                  <a:defRPr sz="2500">
                    <a:solidFill>
                      <a:srgbClr val="FFFFFF"/>
                    </a:solidFill>
                    <a:latin typeface="Eras Demi ITC" panose="020B0805030504020804" pitchFamily="34" charset="0"/>
                    <a:ea typeface="Fira Sans Extra Condensed Medium"/>
                    <a:cs typeface="Fira Sans Extra Condensed Medium"/>
                  </a:defRPr>
                </a:lvl1pPr>
              </a:lstStyle>
              <a:p>
                <a:r>
                  <a:rPr lang="en" dirty="0">
                    <a:sym typeface="Fira Sans Extra Condensed Medium"/>
                  </a:rPr>
                  <a:t>05</a:t>
                </a:r>
                <a:endParaRPr dirty="0">
                  <a:sym typeface="Fira Sans Extra Condensed Medium"/>
                </a:endParaRPr>
              </a:p>
            </p:txBody>
          </p:sp>
        </p:grpSp>
        <p:grpSp>
          <p:nvGrpSpPr>
            <p:cNvPr id="5157" name="Google Shape;1823;p42">
              <a:extLst>
                <a:ext uri="{FF2B5EF4-FFF2-40B4-BE49-F238E27FC236}">
                  <a16:creationId xmlns:a16="http://schemas.microsoft.com/office/drawing/2014/main" id="{02AFB626-E0F4-9D5A-2018-2CAE84526B36}"/>
                </a:ext>
              </a:extLst>
            </p:cNvPr>
            <p:cNvGrpSpPr/>
            <p:nvPr/>
          </p:nvGrpSpPr>
          <p:grpSpPr>
            <a:xfrm>
              <a:off x="257055" y="3324600"/>
              <a:ext cx="5605895" cy="973257"/>
              <a:chOff x="257055" y="3324600"/>
              <a:chExt cx="5605895" cy="973257"/>
            </a:xfrm>
          </p:grpSpPr>
          <p:cxnSp>
            <p:nvCxnSpPr>
              <p:cNvPr id="5158" name="Google Shape;1824;p42">
                <a:extLst>
                  <a:ext uri="{FF2B5EF4-FFF2-40B4-BE49-F238E27FC236}">
                    <a16:creationId xmlns:a16="http://schemas.microsoft.com/office/drawing/2014/main" id="{7A82CC39-D2C1-D641-2DA7-357DEA723D5D}"/>
                  </a:ext>
                </a:extLst>
              </p:cNvPr>
              <p:cNvCxnSpPr/>
              <p:nvPr/>
            </p:nvCxnSpPr>
            <p:spPr>
              <a:xfrm>
                <a:off x="2836375" y="3733430"/>
                <a:ext cx="721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59" name="Google Shape;1825;p42">
                <a:extLst>
                  <a:ext uri="{FF2B5EF4-FFF2-40B4-BE49-F238E27FC236}">
                    <a16:creationId xmlns:a16="http://schemas.microsoft.com/office/drawing/2014/main" id="{9E839D01-CEFF-AF9C-DC65-48240FC1FF44}"/>
                  </a:ext>
                </a:extLst>
              </p:cNvPr>
              <p:cNvSpPr/>
              <p:nvPr/>
            </p:nvSpPr>
            <p:spPr>
              <a:xfrm>
                <a:off x="3180750" y="3324600"/>
                <a:ext cx="2682200" cy="915300"/>
              </a:xfrm>
              <a:custGeom>
                <a:avLst/>
                <a:gdLst/>
                <a:ahLst/>
                <a:cxnLst/>
                <a:rect l="l" t="t" r="r" b="b"/>
                <a:pathLst>
                  <a:path w="107288" h="36612" extrusionOk="0">
                    <a:moveTo>
                      <a:pt x="0" y="0"/>
                    </a:moveTo>
                    <a:lnTo>
                      <a:pt x="17062" y="29492"/>
                    </a:lnTo>
                    <a:cubicBezTo>
                      <a:pt x="19622" y="33921"/>
                      <a:pt x="24348" y="36612"/>
                      <a:pt x="29456" y="36612"/>
                    </a:cubicBezTo>
                    <a:lnTo>
                      <a:pt x="81558" y="36612"/>
                    </a:lnTo>
                    <a:cubicBezTo>
                      <a:pt x="86678" y="36612"/>
                      <a:pt x="91404" y="33921"/>
                      <a:pt x="93952" y="29492"/>
                    </a:cubicBezTo>
                    <a:lnTo>
                      <a:pt x="107085" y="6692"/>
                    </a:lnTo>
                    <a:lnTo>
                      <a:pt x="107287" y="6251"/>
                    </a:lnTo>
                    <a:lnTo>
                      <a:pt x="13811" y="6251"/>
                    </a:lnTo>
                    <a:cubicBezTo>
                      <a:pt x="13728" y="6239"/>
                      <a:pt x="13657" y="6239"/>
                      <a:pt x="13573" y="6239"/>
                    </a:cubicBezTo>
                    <a:cubicBezTo>
                      <a:pt x="13407" y="6239"/>
                      <a:pt x="13240" y="6227"/>
                      <a:pt x="13073" y="6215"/>
                    </a:cubicBezTo>
                    <a:cubicBezTo>
                      <a:pt x="12990" y="6215"/>
                      <a:pt x="12895" y="6203"/>
                      <a:pt x="12799" y="6203"/>
                    </a:cubicBezTo>
                    <a:cubicBezTo>
                      <a:pt x="12657" y="6192"/>
                      <a:pt x="12502" y="6180"/>
                      <a:pt x="12359" y="6168"/>
                    </a:cubicBezTo>
                    <a:cubicBezTo>
                      <a:pt x="12264" y="6156"/>
                      <a:pt x="12168" y="6144"/>
                      <a:pt x="12073" y="6132"/>
                    </a:cubicBezTo>
                    <a:cubicBezTo>
                      <a:pt x="11942" y="6120"/>
                      <a:pt x="11799" y="6108"/>
                      <a:pt x="11668" y="6084"/>
                    </a:cubicBezTo>
                    <a:cubicBezTo>
                      <a:pt x="11573" y="6072"/>
                      <a:pt x="11478" y="6061"/>
                      <a:pt x="11383" y="6049"/>
                    </a:cubicBezTo>
                    <a:cubicBezTo>
                      <a:pt x="11252" y="6037"/>
                      <a:pt x="11121" y="6013"/>
                      <a:pt x="10990" y="5989"/>
                    </a:cubicBezTo>
                    <a:cubicBezTo>
                      <a:pt x="10894" y="5977"/>
                      <a:pt x="10811" y="5965"/>
                      <a:pt x="10716" y="5953"/>
                    </a:cubicBezTo>
                    <a:cubicBezTo>
                      <a:pt x="10585" y="5930"/>
                      <a:pt x="10454" y="5906"/>
                      <a:pt x="10323" y="5882"/>
                    </a:cubicBezTo>
                    <a:cubicBezTo>
                      <a:pt x="10240" y="5858"/>
                      <a:pt x="10156" y="5846"/>
                      <a:pt x="10073" y="5822"/>
                    </a:cubicBezTo>
                    <a:cubicBezTo>
                      <a:pt x="9942" y="5799"/>
                      <a:pt x="9811" y="5775"/>
                      <a:pt x="9680" y="5739"/>
                    </a:cubicBezTo>
                    <a:cubicBezTo>
                      <a:pt x="9609" y="5727"/>
                      <a:pt x="9525" y="5703"/>
                      <a:pt x="9454" y="5691"/>
                    </a:cubicBezTo>
                    <a:cubicBezTo>
                      <a:pt x="9311" y="5656"/>
                      <a:pt x="9168" y="5620"/>
                      <a:pt x="9025" y="5584"/>
                    </a:cubicBezTo>
                    <a:cubicBezTo>
                      <a:pt x="8966" y="5572"/>
                      <a:pt x="8906" y="5549"/>
                      <a:pt x="8847" y="5537"/>
                    </a:cubicBezTo>
                    <a:cubicBezTo>
                      <a:pt x="8454" y="5430"/>
                      <a:pt x="8073" y="5310"/>
                      <a:pt x="7704" y="5191"/>
                    </a:cubicBezTo>
                    <a:cubicBezTo>
                      <a:pt x="7656" y="5168"/>
                      <a:pt x="7596" y="5156"/>
                      <a:pt x="7549" y="5132"/>
                    </a:cubicBezTo>
                    <a:cubicBezTo>
                      <a:pt x="7418" y="5084"/>
                      <a:pt x="7287" y="5049"/>
                      <a:pt x="7168" y="5001"/>
                    </a:cubicBezTo>
                    <a:cubicBezTo>
                      <a:pt x="7096" y="4977"/>
                      <a:pt x="7037" y="4953"/>
                      <a:pt x="6977" y="4929"/>
                    </a:cubicBezTo>
                    <a:cubicBezTo>
                      <a:pt x="6858" y="4882"/>
                      <a:pt x="6751" y="4834"/>
                      <a:pt x="6644" y="4798"/>
                    </a:cubicBezTo>
                    <a:cubicBezTo>
                      <a:pt x="6584" y="4763"/>
                      <a:pt x="6513" y="4739"/>
                      <a:pt x="6441" y="4715"/>
                    </a:cubicBezTo>
                    <a:cubicBezTo>
                      <a:pt x="6346" y="4668"/>
                      <a:pt x="6239" y="4620"/>
                      <a:pt x="6144" y="4584"/>
                    </a:cubicBezTo>
                    <a:cubicBezTo>
                      <a:pt x="6072" y="4548"/>
                      <a:pt x="6013" y="4525"/>
                      <a:pt x="5953" y="4489"/>
                    </a:cubicBezTo>
                    <a:cubicBezTo>
                      <a:pt x="5846" y="4441"/>
                      <a:pt x="5751" y="4406"/>
                      <a:pt x="5656" y="4358"/>
                    </a:cubicBezTo>
                    <a:cubicBezTo>
                      <a:pt x="5596" y="4322"/>
                      <a:pt x="5537" y="4298"/>
                      <a:pt x="5465" y="4263"/>
                    </a:cubicBezTo>
                    <a:cubicBezTo>
                      <a:pt x="5382" y="4215"/>
                      <a:pt x="5287" y="4167"/>
                      <a:pt x="5191" y="4120"/>
                    </a:cubicBezTo>
                    <a:cubicBezTo>
                      <a:pt x="5132" y="4096"/>
                      <a:pt x="5072" y="4060"/>
                      <a:pt x="5013" y="4036"/>
                    </a:cubicBezTo>
                    <a:cubicBezTo>
                      <a:pt x="4917" y="3989"/>
                      <a:pt x="4834" y="3929"/>
                      <a:pt x="4739" y="3882"/>
                    </a:cubicBezTo>
                    <a:cubicBezTo>
                      <a:pt x="4691" y="3858"/>
                      <a:pt x="4632" y="3822"/>
                      <a:pt x="4584" y="3798"/>
                    </a:cubicBezTo>
                    <a:cubicBezTo>
                      <a:pt x="4477" y="3739"/>
                      <a:pt x="4382" y="3679"/>
                      <a:pt x="4286" y="3632"/>
                    </a:cubicBezTo>
                    <a:cubicBezTo>
                      <a:pt x="4251" y="3608"/>
                      <a:pt x="4203" y="3572"/>
                      <a:pt x="4167" y="3548"/>
                    </a:cubicBezTo>
                    <a:cubicBezTo>
                      <a:pt x="4024" y="3477"/>
                      <a:pt x="3894" y="3394"/>
                      <a:pt x="3774" y="3310"/>
                    </a:cubicBezTo>
                    <a:cubicBezTo>
                      <a:pt x="3751" y="3298"/>
                      <a:pt x="3727" y="3274"/>
                      <a:pt x="3703" y="3263"/>
                    </a:cubicBezTo>
                    <a:cubicBezTo>
                      <a:pt x="3596" y="3191"/>
                      <a:pt x="3501" y="3132"/>
                      <a:pt x="3393" y="3060"/>
                    </a:cubicBezTo>
                    <a:cubicBezTo>
                      <a:pt x="3346" y="3024"/>
                      <a:pt x="3298" y="2989"/>
                      <a:pt x="3251" y="2965"/>
                    </a:cubicBezTo>
                    <a:cubicBezTo>
                      <a:pt x="3179" y="2905"/>
                      <a:pt x="3108" y="2858"/>
                      <a:pt x="3036" y="2810"/>
                    </a:cubicBezTo>
                    <a:cubicBezTo>
                      <a:pt x="2989" y="2774"/>
                      <a:pt x="2929" y="2739"/>
                      <a:pt x="2881" y="2703"/>
                    </a:cubicBezTo>
                    <a:cubicBezTo>
                      <a:pt x="2822" y="2655"/>
                      <a:pt x="2762" y="2608"/>
                      <a:pt x="2703" y="2560"/>
                    </a:cubicBezTo>
                    <a:cubicBezTo>
                      <a:pt x="2643" y="2524"/>
                      <a:pt x="2596" y="2477"/>
                      <a:pt x="2536" y="2441"/>
                    </a:cubicBezTo>
                    <a:cubicBezTo>
                      <a:pt x="2489" y="2405"/>
                      <a:pt x="2429" y="2358"/>
                      <a:pt x="2381" y="2322"/>
                    </a:cubicBezTo>
                    <a:cubicBezTo>
                      <a:pt x="2322" y="2274"/>
                      <a:pt x="2274" y="2227"/>
                      <a:pt x="2227" y="2191"/>
                    </a:cubicBezTo>
                    <a:cubicBezTo>
                      <a:pt x="2179" y="2155"/>
                      <a:pt x="2131" y="2108"/>
                      <a:pt x="2084" y="2072"/>
                    </a:cubicBezTo>
                    <a:cubicBezTo>
                      <a:pt x="2024" y="2024"/>
                      <a:pt x="1977" y="1989"/>
                      <a:pt x="1929" y="1941"/>
                    </a:cubicBezTo>
                    <a:cubicBezTo>
                      <a:pt x="1881" y="1905"/>
                      <a:pt x="1834" y="1870"/>
                      <a:pt x="1798" y="1834"/>
                    </a:cubicBezTo>
                    <a:cubicBezTo>
                      <a:pt x="1750" y="1786"/>
                      <a:pt x="1691" y="1750"/>
                      <a:pt x="1643" y="1703"/>
                    </a:cubicBezTo>
                    <a:cubicBezTo>
                      <a:pt x="1608" y="1667"/>
                      <a:pt x="1572" y="1643"/>
                      <a:pt x="1536" y="1608"/>
                    </a:cubicBezTo>
                    <a:cubicBezTo>
                      <a:pt x="1488" y="1560"/>
                      <a:pt x="1429" y="1512"/>
                      <a:pt x="1381" y="1465"/>
                    </a:cubicBezTo>
                    <a:cubicBezTo>
                      <a:pt x="1357" y="1441"/>
                      <a:pt x="1334" y="1417"/>
                      <a:pt x="1322" y="1405"/>
                    </a:cubicBezTo>
                    <a:cubicBezTo>
                      <a:pt x="1024" y="1131"/>
                      <a:pt x="762" y="858"/>
                      <a:pt x="548" y="619"/>
                    </a:cubicBezTo>
                    <a:cubicBezTo>
                      <a:pt x="334" y="393"/>
                      <a:pt x="155" y="179"/>
                      <a:pt x="0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1826;p42">
                <a:extLst>
                  <a:ext uri="{FF2B5EF4-FFF2-40B4-BE49-F238E27FC236}">
                    <a16:creationId xmlns:a16="http://schemas.microsoft.com/office/drawing/2014/main" id="{735ADCC2-74A2-C645-F91B-6985172ED7A4}"/>
                  </a:ext>
                </a:extLst>
              </p:cNvPr>
              <p:cNvSpPr txBox="1"/>
              <p:nvPr/>
            </p:nvSpPr>
            <p:spPr>
              <a:xfrm>
                <a:off x="257055" y="3932157"/>
                <a:ext cx="2328682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객체 탐지 모델과 자세 추정 모델을 </a:t>
                </a:r>
                <a:br>
                  <a:rPr lang="en-US" altLang="ko-KR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</a:b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결합한 </a:t>
                </a:r>
                <a:r>
                  <a:rPr lang="en-US" altLang="ko-KR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AI  </a:t>
                </a: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기반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위험인물 식별 </a:t>
                </a: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시스템</a:t>
                </a:r>
                <a:endParaRPr sz="1600" dirty="0">
                  <a:solidFill>
                    <a:srgbClr val="434343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Roboto"/>
                  <a:sym typeface="Roboto"/>
                </a:endParaRPr>
              </a:p>
            </p:txBody>
          </p:sp>
          <p:sp>
            <p:nvSpPr>
              <p:cNvPr id="5161" name="Google Shape;1827;p42">
                <a:extLst>
                  <a:ext uri="{FF2B5EF4-FFF2-40B4-BE49-F238E27FC236}">
                    <a16:creationId xmlns:a16="http://schemas.microsoft.com/office/drawing/2014/main" id="{2ECD59D8-3416-F442-26ED-38C1995B36FE}"/>
                  </a:ext>
                </a:extLst>
              </p:cNvPr>
              <p:cNvSpPr txBox="1"/>
              <p:nvPr/>
            </p:nvSpPr>
            <p:spPr>
              <a:xfrm>
                <a:off x="1089475" y="3550580"/>
                <a:ext cx="1746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400" b="1" dirty="0">
                    <a:solidFill>
                      <a:srgbClr val="434343"/>
                    </a:solidFill>
                    <a:latin typeface="+mn-ea"/>
                    <a:cs typeface="Fira Sans Extra Condensed Medium"/>
                    <a:sym typeface="Fira Sans Extra Condensed Medium"/>
                  </a:rPr>
                  <a:t>흉기 감지</a:t>
                </a:r>
              </a:p>
            </p:txBody>
          </p:sp>
          <p:sp>
            <p:nvSpPr>
              <p:cNvPr id="5162" name="Google Shape;1828;p42">
                <a:extLst>
                  <a:ext uri="{FF2B5EF4-FFF2-40B4-BE49-F238E27FC236}">
                    <a16:creationId xmlns:a16="http://schemas.microsoft.com/office/drawing/2014/main" id="{D6430B96-9B88-59E9-74C1-37BFED696DA8}"/>
                  </a:ext>
                </a:extLst>
              </p:cNvPr>
              <p:cNvSpPr txBox="1"/>
              <p:nvPr/>
            </p:nvSpPr>
            <p:spPr>
              <a:xfrm>
                <a:off x="3595425" y="3629350"/>
                <a:ext cx="680400" cy="47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lvl="0" indent="0" algn="ctr">
                  <a:spcBef>
                    <a:spcPts val="0"/>
                  </a:spcBef>
                  <a:spcAft>
                    <a:spcPts val="0"/>
                  </a:spcAft>
                  <a:buNone/>
                  <a:defRPr sz="2500">
                    <a:solidFill>
                      <a:srgbClr val="FFFFFF"/>
                    </a:solidFill>
                    <a:latin typeface="Eras Demi ITC" panose="020B0805030504020804" pitchFamily="34" charset="0"/>
                    <a:ea typeface="Fira Sans Extra Condensed Medium"/>
                    <a:cs typeface="Fira Sans Extra Condensed Medium"/>
                  </a:defRPr>
                </a:lvl1pPr>
              </a:lstStyle>
              <a:p>
                <a:r>
                  <a:rPr lang="en" dirty="0">
                    <a:sym typeface="Fira Sans Extra Condensed Medium"/>
                  </a:rPr>
                  <a:t>04</a:t>
                </a:r>
                <a:endParaRPr dirty="0">
                  <a:sym typeface="Fira Sans Extra Condensed Medium"/>
                </a:endParaRPr>
              </a:p>
            </p:txBody>
          </p:sp>
        </p:grpSp>
        <p:grpSp>
          <p:nvGrpSpPr>
            <p:cNvPr id="5163" name="Google Shape;1829;p42">
              <a:extLst>
                <a:ext uri="{FF2B5EF4-FFF2-40B4-BE49-F238E27FC236}">
                  <a16:creationId xmlns:a16="http://schemas.microsoft.com/office/drawing/2014/main" id="{09C8F23C-5A81-509A-3933-785B01597CBE}"/>
                </a:ext>
              </a:extLst>
            </p:cNvPr>
            <p:cNvGrpSpPr/>
            <p:nvPr/>
          </p:nvGrpSpPr>
          <p:grpSpPr>
            <a:xfrm>
              <a:off x="4370775" y="2119100"/>
              <a:ext cx="4742743" cy="2120800"/>
              <a:chOff x="4370775" y="2119100"/>
              <a:chExt cx="4742743" cy="2120800"/>
            </a:xfrm>
          </p:grpSpPr>
          <p:cxnSp>
            <p:nvCxnSpPr>
              <p:cNvPr id="5164" name="Google Shape;1830;p42">
                <a:extLst>
                  <a:ext uri="{FF2B5EF4-FFF2-40B4-BE49-F238E27FC236}">
                    <a16:creationId xmlns:a16="http://schemas.microsoft.com/office/drawing/2014/main" id="{20BAE810-5A79-578C-2450-E82D1E6EE8F2}"/>
                  </a:ext>
                </a:extLst>
              </p:cNvPr>
              <p:cNvCxnSpPr>
                <a:cxnSpLocks/>
                <a:stCxn id="5167" idx="1"/>
              </p:cNvCxnSpPr>
              <p:nvPr/>
            </p:nvCxnSpPr>
            <p:spPr>
              <a:xfrm flipH="1">
                <a:off x="5625426" y="3733428"/>
                <a:ext cx="68039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65" name="Google Shape;1832;p42">
                <a:extLst>
                  <a:ext uri="{FF2B5EF4-FFF2-40B4-BE49-F238E27FC236}">
                    <a16:creationId xmlns:a16="http://schemas.microsoft.com/office/drawing/2014/main" id="{1C9416C2-D3FB-40A5-262B-A503838012FF}"/>
                  </a:ext>
                </a:extLst>
              </p:cNvPr>
              <p:cNvSpPr/>
              <p:nvPr/>
            </p:nvSpPr>
            <p:spPr>
              <a:xfrm>
                <a:off x="4370775" y="2119100"/>
                <a:ext cx="1877925" cy="2120800"/>
              </a:xfrm>
              <a:custGeom>
                <a:avLst/>
                <a:gdLst/>
                <a:ahLst/>
                <a:cxnLst/>
                <a:rect l="l" t="t" r="r" b="b"/>
                <a:pathLst>
                  <a:path w="75117" h="84832" extrusionOk="0">
                    <a:moveTo>
                      <a:pt x="56269" y="0"/>
                    </a:moveTo>
                    <a:cubicBezTo>
                      <a:pt x="55853" y="726"/>
                      <a:pt x="55424" y="1465"/>
                      <a:pt x="54995" y="2203"/>
                    </a:cubicBezTo>
                    <a:cubicBezTo>
                      <a:pt x="44863" y="19764"/>
                      <a:pt x="31683" y="42589"/>
                      <a:pt x="21432" y="60329"/>
                    </a:cubicBezTo>
                    <a:cubicBezTo>
                      <a:pt x="21217" y="60710"/>
                      <a:pt x="21003" y="61091"/>
                      <a:pt x="20789" y="61460"/>
                    </a:cubicBezTo>
                    <a:cubicBezTo>
                      <a:pt x="20134" y="62579"/>
                      <a:pt x="19503" y="63675"/>
                      <a:pt x="18884" y="64746"/>
                    </a:cubicBezTo>
                    <a:cubicBezTo>
                      <a:pt x="16610" y="68687"/>
                      <a:pt x="14526" y="72247"/>
                      <a:pt x="12716" y="75390"/>
                    </a:cubicBezTo>
                    <a:cubicBezTo>
                      <a:pt x="8418" y="82844"/>
                      <a:pt x="2310" y="84534"/>
                      <a:pt x="0" y="84832"/>
                    </a:cubicBezTo>
                    <a:lnTo>
                      <a:pt x="34112" y="84832"/>
                    </a:lnTo>
                    <a:cubicBezTo>
                      <a:pt x="39231" y="84832"/>
                      <a:pt x="43958" y="82141"/>
                      <a:pt x="46506" y="77712"/>
                    </a:cubicBezTo>
                    <a:lnTo>
                      <a:pt x="72557" y="32623"/>
                    </a:lnTo>
                    <a:cubicBezTo>
                      <a:pt x="75117" y="28194"/>
                      <a:pt x="75117" y="22753"/>
                      <a:pt x="72557" y="18324"/>
                    </a:cubicBezTo>
                    <a:lnTo>
                      <a:pt x="64199" y="3834"/>
                    </a:lnTo>
                    <a:cubicBezTo>
                      <a:pt x="63068" y="3810"/>
                      <a:pt x="61889" y="3536"/>
                      <a:pt x="61091" y="2965"/>
                    </a:cubicBezTo>
                    <a:cubicBezTo>
                      <a:pt x="60341" y="2417"/>
                      <a:pt x="59663" y="1846"/>
                      <a:pt x="58972" y="1262"/>
                    </a:cubicBezTo>
                    <a:cubicBezTo>
                      <a:pt x="58293" y="845"/>
                      <a:pt x="57543" y="548"/>
                      <a:pt x="56805" y="226"/>
                    </a:cubicBezTo>
                    <a:lnTo>
                      <a:pt x="56817" y="226"/>
                    </a:lnTo>
                    <a:cubicBezTo>
                      <a:pt x="56626" y="155"/>
                      <a:pt x="56448" y="72"/>
                      <a:pt x="56269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1833;p42">
                <a:extLst>
                  <a:ext uri="{FF2B5EF4-FFF2-40B4-BE49-F238E27FC236}">
                    <a16:creationId xmlns:a16="http://schemas.microsoft.com/office/drawing/2014/main" id="{606AAFC9-1005-C8B9-0443-A0FA7210A3D5}"/>
                  </a:ext>
                </a:extLst>
              </p:cNvPr>
              <p:cNvSpPr txBox="1"/>
              <p:nvPr/>
            </p:nvSpPr>
            <p:spPr>
              <a:xfrm>
                <a:off x="6305825" y="3821225"/>
                <a:ext cx="234931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실종자 및 </a:t>
                </a:r>
                <a:r>
                  <a:rPr lang="ko-KR" altLang="en-US" sz="1600" dirty="0" err="1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배회자</a:t>
                </a: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탐색</a:t>
                </a: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 시스템 구축</a:t>
                </a:r>
              </a:p>
            </p:txBody>
          </p:sp>
          <p:sp>
            <p:nvSpPr>
              <p:cNvPr id="5167" name="Google Shape;1831;p42">
                <a:extLst>
                  <a:ext uri="{FF2B5EF4-FFF2-40B4-BE49-F238E27FC236}">
                    <a16:creationId xmlns:a16="http://schemas.microsoft.com/office/drawing/2014/main" id="{0CFCDAA5-77C2-CADF-30BB-EC5075E6E843}"/>
                  </a:ext>
                </a:extLst>
              </p:cNvPr>
              <p:cNvSpPr txBox="1"/>
              <p:nvPr/>
            </p:nvSpPr>
            <p:spPr>
              <a:xfrm>
                <a:off x="6305825" y="3550578"/>
                <a:ext cx="2807693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ko-KR" altLang="en-US" sz="2400" b="1" dirty="0">
                    <a:solidFill>
                      <a:srgbClr val="434343"/>
                    </a:solidFill>
                    <a:latin typeface="+mn-ea"/>
                    <a:sym typeface="Fira Sans Extra Condensed Medium"/>
                  </a:rPr>
                  <a:t>안면 인식 기술</a:t>
                </a:r>
              </a:p>
            </p:txBody>
          </p:sp>
          <p:sp>
            <p:nvSpPr>
              <p:cNvPr id="5168" name="Google Shape;1834;p42">
                <a:extLst>
                  <a:ext uri="{FF2B5EF4-FFF2-40B4-BE49-F238E27FC236}">
                    <a16:creationId xmlns:a16="http://schemas.microsoft.com/office/drawing/2014/main" id="{7824C661-4751-630F-1C19-95A0D9618024}"/>
                  </a:ext>
                </a:extLst>
              </p:cNvPr>
              <p:cNvSpPr txBox="1"/>
              <p:nvPr/>
            </p:nvSpPr>
            <p:spPr>
              <a:xfrm>
                <a:off x="4797212" y="3670200"/>
                <a:ext cx="680400" cy="47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lvl="0" indent="0" algn="ctr">
                  <a:spcBef>
                    <a:spcPts val="0"/>
                  </a:spcBef>
                  <a:spcAft>
                    <a:spcPts val="0"/>
                  </a:spcAft>
                  <a:buNone/>
                  <a:defRPr sz="2500">
                    <a:solidFill>
                      <a:srgbClr val="FFFFFF"/>
                    </a:solidFill>
                    <a:latin typeface="Eras Demi ITC" panose="020B0805030504020804" pitchFamily="34" charset="0"/>
                    <a:ea typeface="Fira Sans Extra Condensed Medium"/>
                    <a:cs typeface="Fira Sans Extra Condensed Medium"/>
                  </a:defRPr>
                </a:lvl1pPr>
              </a:lstStyle>
              <a:p>
                <a:r>
                  <a:rPr lang="en" dirty="0">
                    <a:sym typeface="Fira Sans Extra Condensed Medium"/>
                  </a:rPr>
                  <a:t>03</a:t>
                </a:r>
                <a:endParaRPr dirty="0">
                  <a:sym typeface="Fira Sans Extra Condensed Medium"/>
                </a:endParaRPr>
              </a:p>
            </p:txBody>
          </p:sp>
        </p:grpSp>
        <p:grpSp>
          <p:nvGrpSpPr>
            <p:cNvPr id="5169" name="Google Shape;1835;p42">
              <a:extLst>
                <a:ext uri="{FF2B5EF4-FFF2-40B4-BE49-F238E27FC236}">
                  <a16:creationId xmlns:a16="http://schemas.microsoft.com/office/drawing/2014/main" id="{DA816A1D-0E44-0048-E17A-5DE19698729C}"/>
                </a:ext>
              </a:extLst>
            </p:cNvPr>
            <p:cNvGrpSpPr/>
            <p:nvPr/>
          </p:nvGrpSpPr>
          <p:grpSpPr>
            <a:xfrm>
              <a:off x="4993175" y="2025925"/>
              <a:ext cx="4120344" cy="1644275"/>
              <a:chOff x="4993175" y="2025925"/>
              <a:chExt cx="4120344" cy="1644275"/>
            </a:xfrm>
          </p:grpSpPr>
          <p:cxnSp>
            <p:nvCxnSpPr>
              <p:cNvPr id="5170" name="Google Shape;1836;p42">
                <a:extLst>
                  <a:ext uri="{FF2B5EF4-FFF2-40B4-BE49-F238E27FC236}">
                    <a16:creationId xmlns:a16="http://schemas.microsoft.com/office/drawing/2014/main" id="{53199E7A-409D-0B59-D6C8-1BBA7AFF6015}"/>
                  </a:ext>
                </a:extLst>
              </p:cNvPr>
              <p:cNvCxnSpPr>
                <a:cxnSpLocks/>
                <a:stCxn id="5173" idx="1"/>
              </p:cNvCxnSpPr>
              <p:nvPr/>
            </p:nvCxnSpPr>
            <p:spPr>
              <a:xfrm flipH="1">
                <a:off x="6048051" y="2618977"/>
                <a:ext cx="65009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71" name="Google Shape;1838;p42">
                <a:extLst>
                  <a:ext uri="{FF2B5EF4-FFF2-40B4-BE49-F238E27FC236}">
                    <a16:creationId xmlns:a16="http://schemas.microsoft.com/office/drawing/2014/main" id="{30887A79-23CB-5AA6-070A-5DF1550AA406}"/>
                  </a:ext>
                </a:extLst>
              </p:cNvPr>
              <p:cNvSpPr/>
              <p:nvPr/>
            </p:nvSpPr>
            <p:spPr>
              <a:xfrm>
                <a:off x="4993175" y="2025925"/>
                <a:ext cx="1257625" cy="1644275"/>
              </a:xfrm>
              <a:custGeom>
                <a:avLst/>
                <a:gdLst/>
                <a:ahLst/>
                <a:cxnLst/>
                <a:rect l="l" t="t" r="r" b="b"/>
                <a:pathLst>
                  <a:path w="50305" h="65771" extrusionOk="0">
                    <a:moveTo>
                      <a:pt x="0" y="0"/>
                    </a:moveTo>
                    <a:cubicBezTo>
                      <a:pt x="7132" y="12502"/>
                      <a:pt x="14490" y="25146"/>
                      <a:pt x="20705" y="35910"/>
                    </a:cubicBezTo>
                    <a:cubicBezTo>
                      <a:pt x="21003" y="36410"/>
                      <a:pt x="21289" y="36922"/>
                      <a:pt x="21574" y="37422"/>
                    </a:cubicBezTo>
                    <a:cubicBezTo>
                      <a:pt x="22134" y="38398"/>
                      <a:pt x="22694" y="39374"/>
                      <a:pt x="23241" y="40315"/>
                    </a:cubicBezTo>
                    <a:cubicBezTo>
                      <a:pt x="23515" y="40791"/>
                      <a:pt x="23789" y="41267"/>
                      <a:pt x="24051" y="41732"/>
                    </a:cubicBezTo>
                    <a:cubicBezTo>
                      <a:pt x="24325" y="42196"/>
                      <a:pt x="24587" y="42649"/>
                      <a:pt x="24849" y="43101"/>
                    </a:cubicBezTo>
                    <a:cubicBezTo>
                      <a:pt x="25111" y="43553"/>
                      <a:pt x="25361" y="44006"/>
                      <a:pt x="25623" y="44446"/>
                    </a:cubicBezTo>
                    <a:cubicBezTo>
                      <a:pt x="25873" y="44887"/>
                      <a:pt x="26123" y="45316"/>
                      <a:pt x="26373" y="45744"/>
                    </a:cubicBezTo>
                    <a:cubicBezTo>
                      <a:pt x="27242" y="47244"/>
                      <a:pt x="28063" y="48673"/>
                      <a:pt x="28837" y="50018"/>
                    </a:cubicBezTo>
                    <a:cubicBezTo>
                      <a:pt x="33135" y="57472"/>
                      <a:pt x="31528" y="63580"/>
                      <a:pt x="30695" y="65770"/>
                    </a:cubicBezTo>
                    <a:lnTo>
                      <a:pt x="47744" y="36231"/>
                    </a:lnTo>
                    <a:cubicBezTo>
                      <a:pt x="50304" y="31802"/>
                      <a:pt x="50304" y="26337"/>
                      <a:pt x="47744" y="21908"/>
                    </a:cubicBezTo>
                    <a:lnTo>
                      <a:pt x="38755" y="6299"/>
                    </a:lnTo>
                    <a:cubicBezTo>
                      <a:pt x="37267" y="4489"/>
                      <a:pt x="32778" y="0"/>
                      <a:pt x="2418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1839;p42">
                <a:extLst>
                  <a:ext uri="{FF2B5EF4-FFF2-40B4-BE49-F238E27FC236}">
                    <a16:creationId xmlns:a16="http://schemas.microsoft.com/office/drawing/2014/main" id="{2F0F1460-1EB2-1301-A005-E1B1C52416C3}"/>
                  </a:ext>
                </a:extLst>
              </p:cNvPr>
              <p:cNvSpPr txBox="1"/>
              <p:nvPr/>
            </p:nvSpPr>
            <p:spPr>
              <a:xfrm>
                <a:off x="6698150" y="2867859"/>
                <a:ext cx="2249766" cy="383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군중 밀집 상황에서의 효율적인 </a:t>
                </a:r>
                <a:br>
                  <a:rPr lang="en-US" altLang="ko-KR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</a:br>
                <a:r>
                  <a:rPr lang="ko-KR" altLang="en-US" sz="1600" b="1" dirty="0">
                    <a:solidFill>
                      <a:srgbClr val="FF0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경로 선택 </a:t>
                </a:r>
                <a:r>
                  <a:rPr lang="ko-KR" altLang="en-US" sz="1600" dirty="0">
                    <a:solidFill>
                      <a:srgbClr val="434343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및 </a:t>
                </a:r>
                <a:r>
                  <a:rPr lang="ko-KR" altLang="en-US" sz="1600" b="1" dirty="0">
                    <a:solidFill>
                      <a:srgbClr val="FF0000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  <a:cs typeface="Roboto"/>
                    <a:sym typeface="Roboto"/>
                  </a:rPr>
                  <a:t>즉각적 회피 </a:t>
                </a:r>
              </a:p>
            </p:txBody>
          </p:sp>
          <p:sp>
            <p:nvSpPr>
              <p:cNvPr id="5173" name="Google Shape;1837;p42">
                <a:extLst>
                  <a:ext uri="{FF2B5EF4-FFF2-40B4-BE49-F238E27FC236}">
                    <a16:creationId xmlns:a16="http://schemas.microsoft.com/office/drawing/2014/main" id="{4CB5C76D-3DD5-CD02-7B27-7C3E423CD9D2}"/>
                  </a:ext>
                </a:extLst>
              </p:cNvPr>
              <p:cNvSpPr txBox="1"/>
              <p:nvPr/>
            </p:nvSpPr>
            <p:spPr>
              <a:xfrm>
                <a:off x="6698150" y="2436127"/>
                <a:ext cx="2415369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lvl="0" indent="0">
                  <a:spcBef>
                    <a:spcPts val="0"/>
                  </a:spcBef>
                  <a:spcAft>
                    <a:spcPts val="0"/>
                  </a:spcAft>
                  <a:buNone/>
                  <a:defRPr sz="1700">
                    <a:solidFill>
                      <a:srgbClr val="43434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Fira Sans Extra Condensed Medium"/>
                  </a:defRPr>
                </a:lvl1pPr>
              </a:lstStyle>
              <a:p>
                <a:r>
                  <a:rPr lang="ko-KR" altLang="en-US" sz="2400" b="1" dirty="0">
                    <a:latin typeface="+mn-ea"/>
                    <a:ea typeface="+mn-ea"/>
                    <a:sym typeface="Fira Sans Extra Condensed Medium"/>
                  </a:rPr>
                  <a:t>감응형 회피 알고리즘</a:t>
                </a:r>
                <a:endParaRPr sz="2400" b="1" dirty="0">
                  <a:latin typeface="+mn-ea"/>
                  <a:ea typeface="+mn-ea"/>
                  <a:sym typeface="Fira Sans Extra Condensed Medium"/>
                </a:endParaRPr>
              </a:p>
            </p:txBody>
          </p:sp>
          <p:sp>
            <p:nvSpPr>
              <p:cNvPr id="5174" name="Google Shape;1840;p42">
                <a:extLst>
                  <a:ext uri="{FF2B5EF4-FFF2-40B4-BE49-F238E27FC236}">
                    <a16:creationId xmlns:a16="http://schemas.microsoft.com/office/drawing/2014/main" id="{0BAF8E01-3A14-66F8-DC02-D85ADE0C617F}"/>
                  </a:ext>
                </a:extLst>
              </p:cNvPr>
              <p:cNvSpPr txBox="1"/>
              <p:nvPr/>
            </p:nvSpPr>
            <p:spPr>
              <a:xfrm>
                <a:off x="5304112" y="2144775"/>
                <a:ext cx="680400" cy="47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ko-KR"/>
                </a:defPPr>
                <a:lvl1pPr lvl="0" indent="0" algn="ctr">
                  <a:spcBef>
                    <a:spcPts val="0"/>
                  </a:spcBef>
                  <a:spcAft>
                    <a:spcPts val="0"/>
                  </a:spcAft>
                  <a:buNone/>
                  <a:defRPr sz="2500">
                    <a:solidFill>
                      <a:srgbClr val="FFFFFF"/>
                    </a:solidFill>
                    <a:latin typeface="Eras Demi ITC" panose="020B0805030504020804" pitchFamily="34" charset="0"/>
                    <a:ea typeface="Fira Sans Extra Condensed Medium"/>
                    <a:cs typeface="Fira Sans Extra Condensed Medium"/>
                  </a:defRPr>
                </a:lvl1pPr>
              </a:lstStyle>
              <a:p>
                <a:r>
                  <a:rPr lang="en" dirty="0">
                    <a:sym typeface="Fira Sans Extra Condensed Medium"/>
                  </a:rPr>
                  <a:t>02</a:t>
                </a:r>
                <a:endParaRPr dirty="0">
                  <a:sym typeface="Fira Sans Extra Condensed Medium"/>
                </a:endParaRPr>
              </a:p>
            </p:txBody>
          </p:sp>
        </p:grpSp>
        <p:pic>
          <p:nvPicPr>
            <p:cNvPr id="5217" name="그림 5216">
              <a:extLst>
                <a:ext uri="{FF2B5EF4-FFF2-40B4-BE49-F238E27FC236}">
                  <a16:creationId xmlns:a16="http://schemas.microsoft.com/office/drawing/2014/main" id="{E88F195F-A015-AD29-E3A9-31DACB2A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83402" y="2456711"/>
              <a:ext cx="430269" cy="430269"/>
            </a:xfrm>
            <a:prstGeom prst="rect">
              <a:avLst/>
            </a:prstGeom>
          </p:spPr>
        </p:pic>
        <p:pic>
          <p:nvPicPr>
            <p:cNvPr id="5221" name="그림 5220">
              <a:extLst>
                <a:ext uri="{FF2B5EF4-FFF2-40B4-BE49-F238E27FC236}">
                  <a16:creationId xmlns:a16="http://schemas.microsoft.com/office/drawing/2014/main" id="{FF49504C-8315-8A5A-1463-1F546041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17159" y="1449844"/>
              <a:ext cx="478799" cy="478799"/>
            </a:xfrm>
            <a:prstGeom prst="rect">
              <a:avLst/>
            </a:prstGeom>
          </p:spPr>
        </p:pic>
        <p:grpSp>
          <p:nvGrpSpPr>
            <p:cNvPr id="5226" name="그룹 5225">
              <a:extLst>
                <a:ext uri="{FF2B5EF4-FFF2-40B4-BE49-F238E27FC236}">
                  <a16:creationId xmlns:a16="http://schemas.microsoft.com/office/drawing/2014/main" id="{90455C55-3175-6AEB-00F6-F2ABA6E173E6}"/>
                </a:ext>
              </a:extLst>
            </p:cNvPr>
            <p:cNvGrpSpPr/>
            <p:nvPr/>
          </p:nvGrpSpPr>
          <p:grpSpPr>
            <a:xfrm>
              <a:off x="5528334" y="2626989"/>
              <a:ext cx="599346" cy="478801"/>
              <a:chOff x="4646730" y="968625"/>
              <a:chExt cx="8395070" cy="6706594"/>
            </a:xfrm>
          </p:grpSpPr>
          <p:pic>
            <p:nvPicPr>
              <p:cNvPr id="5223" name="그림 5222">
                <a:extLst>
                  <a:ext uri="{FF2B5EF4-FFF2-40B4-BE49-F238E27FC236}">
                    <a16:creationId xmlns:a16="http://schemas.microsoft.com/office/drawing/2014/main" id="{66A71504-6C77-A337-C11A-770ADF57C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65000" y="1565675"/>
                <a:ext cx="4876800" cy="4876800"/>
              </a:xfrm>
              <a:prstGeom prst="rect">
                <a:avLst/>
              </a:prstGeom>
            </p:spPr>
          </p:pic>
          <p:pic>
            <p:nvPicPr>
              <p:cNvPr id="5225" name="그림 5224">
                <a:extLst>
                  <a:ext uri="{FF2B5EF4-FFF2-40B4-BE49-F238E27FC236}">
                    <a16:creationId xmlns:a16="http://schemas.microsoft.com/office/drawing/2014/main" id="{916A4510-6456-7C86-C0B1-F5AEF5B16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4562479">
                <a:off x="3589627" y="2025728"/>
                <a:ext cx="6706594" cy="4592388"/>
              </a:xfrm>
              <a:prstGeom prst="rect">
                <a:avLst/>
              </a:prstGeom>
            </p:spPr>
          </p:pic>
        </p:grpSp>
        <p:pic>
          <p:nvPicPr>
            <p:cNvPr id="5228" name="그림 5227">
              <a:extLst>
                <a:ext uri="{FF2B5EF4-FFF2-40B4-BE49-F238E27FC236}">
                  <a16:creationId xmlns:a16="http://schemas.microsoft.com/office/drawing/2014/main" id="{CD5C5486-3089-9580-CBE8-2815B5C79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64113" y="3251428"/>
              <a:ext cx="480199" cy="480199"/>
            </a:xfrm>
            <a:prstGeom prst="rect">
              <a:avLst/>
            </a:prstGeom>
          </p:spPr>
        </p:pic>
        <p:pic>
          <p:nvPicPr>
            <p:cNvPr id="5230" name="그림 5229">
              <a:extLst>
                <a:ext uri="{FF2B5EF4-FFF2-40B4-BE49-F238E27FC236}">
                  <a16:creationId xmlns:a16="http://schemas.microsoft.com/office/drawing/2014/main" id="{CE6ABA95-6B87-7DA9-79AE-22FACE182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94047" y="3703782"/>
              <a:ext cx="424991" cy="424991"/>
            </a:xfrm>
            <a:prstGeom prst="rect">
              <a:avLst/>
            </a:prstGeom>
          </p:spPr>
        </p:pic>
        <p:pic>
          <p:nvPicPr>
            <p:cNvPr id="5232" name="그림 5231">
              <a:extLst>
                <a:ext uri="{FF2B5EF4-FFF2-40B4-BE49-F238E27FC236}">
                  <a16:creationId xmlns:a16="http://schemas.microsoft.com/office/drawing/2014/main" id="{5F410F1A-8435-4E40-23E7-44C751D0B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29341" y="1874875"/>
              <a:ext cx="424991" cy="424991"/>
            </a:xfrm>
            <a:prstGeom prst="rect">
              <a:avLst/>
            </a:prstGeom>
          </p:spPr>
        </p:pic>
        <p:sp>
          <p:nvSpPr>
            <p:cNvPr id="5236" name="TextBox 5235">
              <a:extLst>
                <a:ext uri="{FF2B5EF4-FFF2-40B4-BE49-F238E27FC236}">
                  <a16:creationId xmlns:a16="http://schemas.microsoft.com/office/drawing/2014/main" id="{97BA7303-85DA-CF31-C911-FB4B2F911797}"/>
                </a:ext>
              </a:extLst>
            </p:cNvPr>
            <p:cNvSpPr txBox="1"/>
            <p:nvPr/>
          </p:nvSpPr>
          <p:spPr>
            <a:xfrm>
              <a:off x="2559463" y="1780064"/>
              <a:ext cx="408896" cy="22955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 </a:t>
              </a:r>
              <a:endParaRPr lang="ko-KR" altLang="en-US" sz="1600" dirty="0"/>
            </a:p>
          </p:txBody>
        </p:sp>
        <p:sp>
          <p:nvSpPr>
            <p:cNvPr id="5237" name="TextBox 5236">
              <a:extLst>
                <a:ext uri="{FF2B5EF4-FFF2-40B4-BE49-F238E27FC236}">
                  <a16:creationId xmlns:a16="http://schemas.microsoft.com/office/drawing/2014/main" id="{070D8C82-0925-A3B3-1591-FD353E31D09A}"/>
                </a:ext>
              </a:extLst>
            </p:cNvPr>
            <p:cNvSpPr txBox="1"/>
            <p:nvPr/>
          </p:nvSpPr>
          <p:spPr>
            <a:xfrm>
              <a:off x="2209801" y="2884999"/>
              <a:ext cx="408896" cy="22955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 </a:t>
              </a:r>
              <a:endParaRPr lang="ko-KR" altLang="en-US" sz="1600" dirty="0"/>
            </a:p>
          </p:txBody>
        </p:sp>
        <p:sp>
          <p:nvSpPr>
            <p:cNvPr id="5238" name="TextBox 5237">
              <a:extLst>
                <a:ext uri="{FF2B5EF4-FFF2-40B4-BE49-F238E27FC236}">
                  <a16:creationId xmlns:a16="http://schemas.microsoft.com/office/drawing/2014/main" id="{A4A92E84-52E6-4A83-7186-DC62BE834065}"/>
                </a:ext>
              </a:extLst>
            </p:cNvPr>
            <p:cNvSpPr txBox="1"/>
            <p:nvPr/>
          </p:nvSpPr>
          <p:spPr>
            <a:xfrm>
              <a:off x="2595333" y="4000230"/>
              <a:ext cx="408896" cy="22955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868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6136C2ADC3F6844BBFC1D1202E80F00" ma:contentTypeVersion="17" ma:contentTypeDescription="새 문서를 만듭니다." ma:contentTypeScope="" ma:versionID="faf5492967e5e15736d484713f57d050">
  <xsd:schema xmlns:xsd="http://www.w3.org/2001/XMLSchema" xmlns:xs="http://www.w3.org/2001/XMLSchema" xmlns:p="http://schemas.microsoft.com/office/2006/metadata/properties" xmlns:ns2="698cd4b7-2cc0-4851-af97-666514eeabfb" xmlns:ns3="d776a01b-87e9-44a6-85f6-ea66c6974080" targetNamespace="http://schemas.microsoft.com/office/2006/metadata/properties" ma:root="true" ma:fieldsID="e323a4976eab81e79df4c2e0542f7f50" ns2:_="" ns3:_="">
    <xsd:import namespace="698cd4b7-2cc0-4851-af97-666514eeabfb"/>
    <xsd:import namespace="d776a01b-87e9-44a6-85f6-ea66c69740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xb0a0__xc9dc__xbc0f__xc2dc__xac04_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8cd4b7-2cc0-4851-af97-666514eeab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xb0a0__xc9dc__xbc0f__xc2dc__xac04_" ma:index="10" nillable="true" ma:displayName="날짜및시간" ma:format="DateOnly" ma:internalName="_xb0a0__xc9dc__xbc0f__xc2dc__xac04_">
      <xsd:simpleType>
        <xsd:restriction base="dms:DateTim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cdea3629-38d8-4e09-9237-b7a72321e5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76a01b-87e9-44a6-85f6-ea66c6974080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b088640-3f98-44d3-b66e-910c81d91505}" ma:internalName="TaxCatchAll" ma:showField="CatchAllData" ma:web="d776a01b-87e9-44a6-85f6-ea66c69740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8cd4b7-2cc0-4851-af97-666514eeabfb">
      <Terms xmlns="http://schemas.microsoft.com/office/infopath/2007/PartnerControls"/>
    </lcf76f155ced4ddcb4097134ff3c332f>
    <TaxCatchAll xmlns="d776a01b-87e9-44a6-85f6-ea66c6974080" xsi:nil="true"/>
    <_xb0a0__xc9dc__xbc0f__xc2dc__xac04_ xmlns="698cd4b7-2cc0-4851-af97-666514eeabfb" xsi:nil="true"/>
  </documentManagement>
</p:properties>
</file>

<file path=customXml/itemProps1.xml><?xml version="1.0" encoding="utf-8"?>
<ds:datastoreItem xmlns:ds="http://schemas.openxmlformats.org/officeDocument/2006/customXml" ds:itemID="{262EA82F-DF0D-42FE-8234-1D6D2BE4C2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8cd4b7-2cc0-4851-af97-666514eeabfb"/>
    <ds:schemaRef ds:uri="d776a01b-87e9-44a6-85f6-ea66c69740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5F725C-6E4D-4983-82ED-6CDA109E5B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D383B9-69A2-42A8-BB23-A7293CC73071}">
  <ds:schemaRefs>
    <ds:schemaRef ds:uri="http://purl.org/dc/dcmitype/"/>
    <ds:schemaRef ds:uri="http://schemas.microsoft.com/office/2006/documentManagement/types"/>
    <ds:schemaRef ds:uri="http://purl.org/dc/elements/1.1/"/>
    <ds:schemaRef ds:uri="698cd4b7-2cc0-4851-af97-666514eeabfb"/>
    <ds:schemaRef ds:uri="d776a01b-87e9-44a6-85f6-ea66c6974080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1278</Words>
  <Application>Microsoft Office PowerPoint</Application>
  <PresentationFormat>사용자 지정</PresentationFormat>
  <Paragraphs>282</Paragraphs>
  <Slides>26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Fira Sans Extra Condensed Medium</vt:lpstr>
      <vt:lpstr>HY견고딕</vt:lpstr>
      <vt:lpstr>한컴 고딕</vt:lpstr>
      <vt:lpstr>휴먼모음T</vt:lpstr>
      <vt:lpstr>Arial</vt:lpstr>
      <vt:lpstr>Eras Demi ITC</vt:lpstr>
      <vt:lpstr>Wingdings</vt:lpstr>
      <vt:lpstr>맑은 고딕</vt:lpstr>
      <vt:lpstr>Office 테마</vt:lpstr>
      <vt:lpstr>디지털 트윈 기반 지능형 방범 4족 보행 로봇</vt:lpstr>
      <vt:lpstr>Contents</vt:lpstr>
      <vt:lpstr>연구의 필요성</vt:lpstr>
      <vt:lpstr>강력 범죄 증가와 경찰 대응력의 한계</vt:lpstr>
      <vt:lpstr>지능형 4족 보행 순찰 로봇 시스템</vt:lpstr>
      <vt:lpstr>실시간 위기대응 시스템</vt:lpstr>
      <vt:lpstr>통합형 가상환경 기반 실시간 보안 관제 시스템</vt:lpstr>
      <vt:lpstr>연구목표 및 내용</vt:lpstr>
      <vt:lpstr>연구의 목표</vt:lpstr>
      <vt:lpstr>연구의 목표 – 시스템 구성도</vt:lpstr>
      <vt:lpstr>연구의 내용</vt:lpstr>
      <vt:lpstr>연구의 내용</vt:lpstr>
      <vt:lpstr>연구의 내용</vt:lpstr>
      <vt:lpstr>연구의 내용</vt:lpstr>
      <vt:lpstr>연구의 내용</vt:lpstr>
      <vt:lpstr>연구의 내용</vt:lpstr>
      <vt:lpstr>연구의 내용</vt:lpstr>
      <vt:lpstr>예상 도출 성과</vt:lpstr>
      <vt:lpstr>수행방법 및 추진체계</vt:lpstr>
      <vt:lpstr>연구의 수행 계획 및 팀원 역할</vt:lpstr>
      <vt:lpstr>추진일정</vt:lpstr>
      <vt:lpstr>추진 일정</vt:lpstr>
      <vt:lpstr>기대효과</vt:lpstr>
      <vt:lpstr>연구성과의 활용방안</vt:lpstr>
      <vt:lpstr>연구성과의 기대효과</vt:lpstr>
      <vt:lpstr>감사합니다.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[애니형]심플한 블루 패턴(자동완성형포함)</dc:title>
  <dc:creator>피피티월드(http://www.pptworld.co.kr)</dc:creator>
  <dc:description>본 저작물의 저작권은 피피티월드에 있습니다.
- (주)지커뮤니케이션</dc:description>
  <cp:lastModifiedBy>이동섭</cp:lastModifiedBy>
  <cp:revision>35</cp:revision>
  <cp:lastPrinted>2019-04-10T13:17:49Z</cp:lastPrinted>
  <dcterms:created xsi:type="dcterms:W3CDTF">2013-02-15T08:00:52Z</dcterms:created>
  <dcterms:modified xsi:type="dcterms:W3CDTF">2025-07-04T15:07:57Z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0x01010016136C2ADC3F6844BBFC1D1202E80F00</vt:lpwstr>
  </property>
  <property fmtid="{D5CDD505-2E9C-101B-9397-08002B2CF9AE}" pid="3" name="MediaServiceImageTags">
    <vt:lpwstr/>
  </property>
</Properties>
</file>